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00" autoAdjust="0"/>
    <p:restoredTop sz="65392" autoAdjust="0"/>
  </p:normalViewPr>
  <p:slideViewPr>
    <p:cSldViewPr snapToGrid="0">
      <p:cViewPr varScale="1">
        <p:scale>
          <a:sx n="49" d="100"/>
          <a:sy n="49" d="100"/>
        </p:scale>
        <p:origin x="-1122" y="-102"/>
      </p:cViewPr>
      <p:guideLst>
        <p:guide orient="horz" pos="2160"/>
        <p:guide pos="3840"/>
      </p:guideLst>
    </p:cSldViewPr>
  </p:slideViewPr>
  <p:notesTextViewPr>
    <p:cViewPr>
      <p:scale>
        <a:sx n="1" d="1"/>
        <a:sy n="1" d="1"/>
      </p:scale>
      <p:origin x="0" y="3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M"/>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8C012-89DB-47DA-B01E-993540D4E4B4}" type="datetimeFigureOut">
              <a:rPr lang="fr-CM" smtClean="0"/>
              <a:pPr/>
              <a:t>12/09/2016</a:t>
            </a:fld>
            <a:endParaRPr lang="fr-CM"/>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M"/>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M"/>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0DB08-9E32-4479-817B-1028042BA190}" type="slidenum">
              <a:rPr lang="fr-CM" smtClean="0"/>
              <a:pPr/>
              <a:t>‹N°›</a:t>
            </a:fld>
            <a:endParaRPr lang="fr-CM"/>
          </a:p>
        </p:txBody>
      </p:sp>
    </p:spTree>
    <p:extLst>
      <p:ext uri="{BB962C8B-B14F-4D97-AF65-F5344CB8AC3E}">
        <p14:creationId xmlns:p14="http://schemas.microsoft.com/office/powerpoint/2010/main" xmlns="" val="1216816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tx1"/>
                </a:solidFill>
                <a:effectLst/>
                <a:latin typeface="+mn-lt"/>
                <a:ea typeface="+mn-ea"/>
                <a:cs typeface="+mn-cs"/>
              </a:rPr>
              <a:t>The United Nations (UN) has, through the approval of the 2030 Agenda for Sustainable Development, provided a challenge to INTOSAI. </a:t>
            </a:r>
            <a:endParaRPr lang="fr-CM" sz="1200" kern="1200" dirty="0">
              <a:solidFill>
                <a:schemeClr val="tx1"/>
              </a:solidFill>
              <a:effectLst/>
              <a:latin typeface="+mn-lt"/>
              <a:ea typeface="+mn-ea"/>
              <a:cs typeface="+mn-cs"/>
            </a:endParaRPr>
          </a:p>
          <a:p>
            <a:endParaRPr lang="fr-CM"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tx1"/>
                </a:solidFill>
                <a:effectLst/>
                <a:latin typeface="+mn-lt"/>
                <a:ea typeface="+mn-ea"/>
                <a:cs typeface="+mn-cs"/>
              </a:rPr>
              <a:t>Recent UN General Assembly resolutions have emphasised the key role that </a:t>
            </a:r>
            <a:r>
              <a:rPr lang="en-GB" sz="1200" kern="1200" dirty="0">
                <a:solidFill>
                  <a:schemeClr val="tx1"/>
                </a:solidFill>
                <a:effectLst/>
                <a:latin typeface="+mn-lt"/>
                <a:ea typeface="+mn-ea"/>
                <a:cs typeface="+mn-cs"/>
              </a:rPr>
              <a:t>supreme audit institutions (SAIs) and </a:t>
            </a:r>
            <a:r>
              <a:rPr lang="en-NZ" sz="1200" kern="1200" dirty="0">
                <a:solidFill>
                  <a:schemeClr val="tx1"/>
                </a:solidFill>
                <a:effectLst/>
                <a:latin typeface="+mn-lt"/>
                <a:ea typeface="+mn-ea"/>
                <a:cs typeface="+mn-cs"/>
              </a:rPr>
              <a:t>INTOSAI can play in the achievement of the Sustainable Development Goals (SDGs). The implication is that the 2030 Agenda will have significant impact on the INTOSAI community and the work of SAIs.</a:t>
            </a:r>
            <a:endParaRPr lang="fr-CM" sz="1200" kern="1200" dirty="0">
              <a:solidFill>
                <a:schemeClr val="tx1"/>
              </a:solidFill>
              <a:effectLst/>
              <a:latin typeface="+mn-lt"/>
              <a:ea typeface="+mn-ea"/>
              <a:cs typeface="+mn-cs"/>
            </a:endParaRPr>
          </a:p>
          <a:p>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1</a:t>
            </a:fld>
            <a:endParaRPr lang="fr-CM"/>
          </a:p>
        </p:txBody>
      </p:sp>
    </p:spTree>
    <p:extLst>
      <p:ext uri="{BB962C8B-B14F-4D97-AF65-F5344CB8AC3E}">
        <p14:creationId xmlns:p14="http://schemas.microsoft.com/office/powerpoint/2010/main" xmlns="" val="229054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M" dirty="0"/>
              <a:t>To </a:t>
            </a:r>
            <a:r>
              <a:rPr lang="fr-CM" dirty="0" err="1"/>
              <a:t>adress</a:t>
            </a:r>
            <a:r>
              <a:rPr lang="fr-CM" dirty="0"/>
              <a:t> </a:t>
            </a:r>
            <a:r>
              <a:rPr lang="fr-CM" dirty="0" err="1"/>
              <a:t>this</a:t>
            </a:r>
            <a:r>
              <a:rPr lang="fr-CM" dirty="0"/>
              <a:t> challenge</a:t>
            </a:r>
            <a:r>
              <a:rPr lang="fr-CM" baseline="0" dirty="0"/>
              <a:t> INTOSAI has </a:t>
            </a:r>
            <a:r>
              <a:rPr lang="fr-CM" baseline="0" dirty="0" err="1"/>
              <a:t>undertaken</a:t>
            </a:r>
            <a:r>
              <a:rPr lang="fr-CM" baseline="0" dirty="0"/>
              <a:t> </a:t>
            </a:r>
            <a:r>
              <a:rPr lang="fr-CM" baseline="0" dirty="0" err="1"/>
              <a:t>several</a:t>
            </a:r>
            <a:r>
              <a:rPr lang="fr-CM" baseline="0" dirty="0"/>
              <a:t> initiatives over the last few </a:t>
            </a:r>
            <a:r>
              <a:rPr lang="fr-CM" baseline="0" dirty="0" err="1"/>
              <a:t>years</a:t>
            </a:r>
            <a:r>
              <a:rPr lang="fr-CM" baseline="0" dirty="0"/>
              <a:t>, </a:t>
            </a:r>
            <a:r>
              <a:rPr lang="fr-CM" baseline="0" dirty="0" err="1"/>
              <a:t>namely</a:t>
            </a:r>
            <a:r>
              <a:rPr lang="fr-CM" baseline="0" dirty="0"/>
              <a:t>:</a:t>
            </a:r>
          </a:p>
          <a:p>
            <a:pPr marL="228600" indent="-228600">
              <a:buAutoNum type="arabicParenR"/>
            </a:pPr>
            <a:r>
              <a:rPr lang="de-DE" sz="1200" kern="1200" dirty="0">
                <a:solidFill>
                  <a:schemeClr val="tx1"/>
                </a:solidFill>
                <a:effectLst/>
                <a:latin typeface="+mn-lt"/>
                <a:ea typeface="+mn-ea"/>
                <a:cs typeface="+mn-cs"/>
              </a:rPr>
              <a:t>The 23rd UN/INTOSAI Symposium on UN Post-2015 Development Agenda</a:t>
            </a:r>
            <a:r>
              <a:rPr lang="de-DE" sz="1200" kern="1200" baseline="0" dirty="0">
                <a:solidFill>
                  <a:schemeClr val="tx1"/>
                </a:solidFill>
                <a:effectLst/>
                <a:latin typeface="+mn-lt"/>
                <a:ea typeface="+mn-ea"/>
                <a:cs typeface="+mn-cs"/>
              </a:rPr>
              <a:t> </a:t>
            </a:r>
            <a:r>
              <a:rPr lang="de-DE" sz="1200" kern="1200" baseline="0" dirty="0" err="1">
                <a:solidFill>
                  <a:schemeClr val="tx1"/>
                </a:solidFill>
                <a:effectLst/>
                <a:latin typeface="+mn-lt"/>
                <a:ea typeface="+mn-ea"/>
                <a:cs typeface="+mn-cs"/>
              </a:rPr>
              <a:t>which</a:t>
            </a:r>
            <a:r>
              <a:rPr lang="de-DE" sz="1200" kern="1200" baseline="0" dirty="0">
                <a:solidFill>
                  <a:schemeClr val="tx1"/>
                </a:solidFill>
                <a:effectLst/>
                <a:latin typeface="+mn-lt"/>
                <a:ea typeface="+mn-ea"/>
                <a:cs typeface="+mn-cs"/>
              </a:rPr>
              <a:t> </a:t>
            </a:r>
            <a:r>
              <a:rPr lang="de-DE" sz="1200" kern="1200" baseline="0" dirty="0" err="1">
                <a:solidFill>
                  <a:schemeClr val="tx1"/>
                </a:solidFill>
                <a:effectLst/>
                <a:latin typeface="+mn-lt"/>
                <a:ea typeface="+mn-ea"/>
                <a:cs typeface="+mn-cs"/>
              </a:rPr>
              <a:t>focus</a:t>
            </a:r>
            <a:r>
              <a:rPr lang="de-DE" sz="1200" kern="1200" baseline="0" dirty="0">
                <a:solidFill>
                  <a:schemeClr val="tx1"/>
                </a:solidFill>
                <a:effectLst/>
                <a:latin typeface="+mn-lt"/>
                <a:ea typeface="+mn-ea"/>
                <a:cs typeface="+mn-cs"/>
              </a:rPr>
              <a:t> was on </a:t>
            </a:r>
            <a:r>
              <a:rPr lang="de-DE" sz="1200" kern="1200" baseline="0" dirty="0" err="1">
                <a:solidFill>
                  <a:schemeClr val="tx1"/>
                </a:solidFill>
                <a:effectLst/>
                <a:latin typeface="+mn-lt"/>
                <a:ea typeface="+mn-ea"/>
                <a:cs typeface="+mn-cs"/>
              </a:rPr>
              <a:t>the</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The </a:t>
            </a:r>
            <a:r>
              <a:rPr lang="de-DE" sz="1200" kern="1200" dirty="0" err="1">
                <a:solidFill>
                  <a:schemeClr val="tx1"/>
                </a:solidFill>
                <a:effectLst/>
                <a:latin typeface="+mn-lt"/>
                <a:ea typeface="+mn-ea"/>
                <a:cs typeface="+mn-cs"/>
              </a:rPr>
              <a:t>Role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SAIs </a:t>
            </a:r>
            <a:r>
              <a:rPr lang="de-DE" sz="1200" kern="1200" dirty="0" err="1">
                <a:solidFill>
                  <a:schemeClr val="tx1"/>
                </a:solidFill>
                <a:effectLst/>
                <a:latin typeface="+mn-lt"/>
                <a:ea typeface="+mn-ea"/>
                <a:cs typeface="+mn-cs"/>
              </a:rPr>
              <a:t>and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Means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Implementation </a:t>
            </a:r>
            <a:r>
              <a:rPr lang="de-DE" sz="1200" kern="1200" dirty="0" err="1">
                <a:solidFill>
                  <a:schemeClr val="tx1"/>
                </a:solidFill>
                <a:effectLst/>
                <a:latin typeface="+mn-lt"/>
                <a:ea typeface="+mn-ea"/>
                <a:cs typeface="+mn-cs"/>
              </a:rPr>
              <a:t>for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Sustainable</a:t>
            </a:r>
            <a:r>
              <a:rPr lang="de-DE" sz="1200" kern="1200" dirty="0">
                <a:solidFill>
                  <a:schemeClr val="tx1"/>
                </a:solidFill>
                <a:effectLst/>
                <a:latin typeface="+mn-lt"/>
                <a:ea typeface="+mn-ea"/>
                <a:cs typeface="+mn-cs"/>
              </a:rPr>
              <a:t> Development;</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sz="1200" kern="1200" dirty="0">
                <a:solidFill>
                  <a:schemeClr val="tx1"/>
                </a:solidFill>
                <a:effectLst/>
                <a:latin typeface="+mn-lt"/>
                <a:ea typeface="+mn-ea"/>
                <a:cs typeface="+mn-cs"/>
              </a:rPr>
              <a:t>The development of Knowledge Sharing Platform on SDGs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fr-CM" dirty="0"/>
              <a:t>The Introduction of the </a:t>
            </a:r>
            <a:r>
              <a:rPr lang="fr-CM" dirty="0" err="1"/>
              <a:t>SDGs</a:t>
            </a:r>
            <a:r>
              <a:rPr lang="fr-CM" dirty="0"/>
              <a:t>  as a cross </a:t>
            </a:r>
            <a:r>
              <a:rPr lang="fr-CM" dirty="0" err="1"/>
              <a:t>cutting</a:t>
            </a:r>
            <a:r>
              <a:rPr lang="fr-CM" dirty="0"/>
              <a:t> </a:t>
            </a:r>
            <a:r>
              <a:rPr lang="fr-CM" dirty="0" err="1"/>
              <a:t>priority</a:t>
            </a:r>
            <a:r>
              <a:rPr lang="fr-CM" dirty="0"/>
              <a:t> in the INTOSAI  2017-2022 Strategic Plan</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fr-CM" dirty="0"/>
              <a:t>The</a:t>
            </a:r>
            <a:r>
              <a:rPr lang="fr-CM" baseline="0" dirty="0"/>
              <a:t> discussion of </a:t>
            </a:r>
            <a:r>
              <a:rPr lang="fr-CM" baseline="0" dirty="0" err="1"/>
              <a:t>SGDs</a:t>
            </a:r>
            <a:r>
              <a:rPr lang="fr-CM" baseline="0" dirty="0"/>
              <a:t> </a:t>
            </a:r>
            <a:r>
              <a:rPr lang="fr-CM" baseline="0" dirty="0" err="1"/>
              <a:t>during</a:t>
            </a:r>
            <a:r>
              <a:rPr lang="fr-CM" baseline="0" dirty="0"/>
              <a:t> the </a:t>
            </a:r>
            <a:r>
              <a:rPr lang="fr-CM" baseline="0" dirty="0" err="1"/>
              <a:t>XXIInd</a:t>
            </a:r>
            <a:r>
              <a:rPr lang="fr-CM" baseline="0" dirty="0"/>
              <a:t> INCOSAI in </a:t>
            </a:r>
            <a:r>
              <a:rPr lang="fr-CM" baseline="0" dirty="0" err="1"/>
              <a:t>December</a:t>
            </a:r>
            <a:r>
              <a:rPr lang="fr-CM" baseline="0" dirty="0"/>
              <a:t> 2016 in Abu Dhabi</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fr-CM" baseline="0" dirty="0"/>
          </a:p>
          <a:p>
            <a:r>
              <a:rPr lang="fr-CM" baseline="0" dirty="0" err="1"/>
              <a:t>With</a:t>
            </a:r>
            <a:r>
              <a:rPr lang="fr-CM" baseline="0" dirty="0"/>
              <a:t> regards to the first point, o</a:t>
            </a:r>
            <a:r>
              <a:rPr lang="en-GB" sz="1200" kern="1200" dirty="0">
                <a:solidFill>
                  <a:schemeClr val="tx1"/>
                </a:solidFill>
                <a:effectLst/>
                <a:latin typeface="+mn-lt"/>
                <a:ea typeface="+mn-ea"/>
                <a:cs typeface="+mn-cs"/>
              </a:rPr>
              <a:t>n occasion of the 23rd UN/INTOSAI Symposium which was held in Vienna from 2 to 4 March 2014, INTOSAI and our co-organizer UN-DESA had the pleasure to welcome more than 150 participants from more than 70 different SAIs (among theme close to 50 heads of SAIs) and representatives from 6 international institutions (UN-DESA, UN –OIOS, WB, ADA, GIZ, IPU) to discuss in depth the role of SAIs and means of implementation for the UN Sustainable Development Goals. The participants of the Symposium worked out comprehensive conclusions and recommendations. In the following some of the all together 21 </a:t>
            </a:r>
            <a:r>
              <a:rPr lang="en-GB" sz="1200" kern="1200" dirty="0" err="1">
                <a:solidFill>
                  <a:schemeClr val="tx1"/>
                </a:solidFill>
                <a:effectLst/>
                <a:latin typeface="+mn-lt"/>
                <a:ea typeface="+mn-ea"/>
                <a:cs typeface="+mn-cs"/>
              </a:rPr>
              <a:t>conclusionsconsider</a:t>
            </a:r>
            <a:r>
              <a:rPr lang="en-GB" sz="1200" kern="1200" dirty="0">
                <a:solidFill>
                  <a:schemeClr val="tx1"/>
                </a:solidFill>
                <a:effectLst/>
                <a:latin typeface="+mn-lt"/>
                <a:ea typeface="+mn-ea"/>
                <a:cs typeface="+mn-cs"/>
              </a:rPr>
              <a:t> it necessary to use every opportunity to advocate for the improvement of public accounting systems and transparent reporting of a more accurate, complete, relevant and fair view of public finances in the Post 2015 Development Agenda (including transition to accrual accounting systems, as appropriate), and moreover to advocate for the inclusion of the following prerequisites for the strengthening of SAIs:</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improve the availability and quality of government data used for audit</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independence of SAIs in terms of INTOSAI’s eight pillars of SAI independence ,</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capacity development for SAIs, including the capacity to carry out performance audits, and the intensive use of data analytics. </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encourage INTOSAI to ensure that its standard setting, knowledge sharing capacity building and other initiatives are effectively coordinated to collectively support individual SAI efforts to monitor and assess national development goals and the related SDGs</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recommend INTOSAI and its regional organizations to explore opportunities for sharing knowledge on approaches to monitoring and assessing key capacities of national governance that are central to achieving the SDGs and related national development goals, such as national statistic systems and data analytics, public financial management including sound national public accounting systems (accrual accounting) and the role of the </a:t>
            </a:r>
            <a:r>
              <a:rPr lang="en-GB" sz="1200" kern="1200" dirty="0" err="1">
                <a:solidFill>
                  <a:schemeClr val="tx1"/>
                </a:solidFill>
                <a:effectLst/>
                <a:latin typeface="+mn-lt"/>
                <a:ea typeface="+mn-ea"/>
                <a:cs typeface="+mn-cs"/>
              </a:rPr>
              <a:t>center</a:t>
            </a:r>
            <a:r>
              <a:rPr lang="en-GB" sz="1200" kern="1200" dirty="0">
                <a:solidFill>
                  <a:schemeClr val="tx1"/>
                </a:solidFill>
                <a:effectLst/>
                <a:latin typeface="+mn-lt"/>
                <a:ea typeface="+mn-ea"/>
                <a:cs typeface="+mn-cs"/>
              </a:rPr>
              <a:t> of government</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recommend INTOSAI to work with SAIs and the INTOSAI regional organizations, to the extent that their charters allow SAIs, to harmonize and align, as appropriate, SAI efforts with national, regional, global and thematic monitoring and assessment efforts with those recommended by the UN Secretary General. </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consider it necessary to determine the principles on the improvement of public accounting systems in terms of a comparable overall assessment of the perspective on liquidity, resources and assets within INTOSAI</a:t>
            </a:r>
            <a:endParaRPr lang="fr-CM"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fr-CM" dirty="0"/>
          </a:p>
          <a:p>
            <a:r>
              <a:rPr lang="fr-CM" dirty="0" err="1"/>
              <a:t>When</a:t>
            </a:r>
            <a:r>
              <a:rPr lang="fr-CM" dirty="0"/>
              <a:t> </a:t>
            </a:r>
            <a:r>
              <a:rPr lang="fr-CM" dirty="0" err="1"/>
              <a:t>it</a:t>
            </a:r>
            <a:r>
              <a:rPr lang="fr-CM" dirty="0"/>
              <a:t> </a:t>
            </a:r>
            <a:r>
              <a:rPr lang="fr-CM" dirty="0" err="1"/>
              <a:t>comes</a:t>
            </a:r>
            <a:r>
              <a:rPr lang="fr-CM" dirty="0"/>
              <a:t> to the </a:t>
            </a:r>
            <a:r>
              <a:rPr lang="fr-CM" dirty="0" err="1"/>
              <a:t>knowledge</a:t>
            </a:r>
            <a:r>
              <a:rPr lang="fr-CM" dirty="0"/>
              <a:t> sharing </a:t>
            </a:r>
            <a:r>
              <a:rPr lang="fr-CM" dirty="0" err="1"/>
              <a:t>platform</a:t>
            </a:r>
            <a:r>
              <a:rPr lang="fr-CM" dirty="0"/>
              <a:t> on </a:t>
            </a:r>
            <a:r>
              <a:rPr lang="fr-CM" dirty="0" err="1"/>
              <a:t>SDGs</a:t>
            </a:r>
            <a:r>
              <a:rPr lang="fr-CM" dirty="0"/>
              <a:t>, </a:t>
            </a:r>
            <a:r>
              <a:rPr lang="en-GB" sz="1200" kern="1200" dirty="0">
                <a:solidFill>
                  <a:schemeClr val="tx1"/>
                </a:solidFill>
                <a:effectLst/>
                <a:latin typeface="+mn-lt"/>
                <a:ea typeface="+mn-ea"/>
                <a:cs typeface="+mn-cs"/>
              </a:rPr>
              <a:t>The KSC and IDI will cooperate in designing and delivering a comprehensive capacity development programme on Auditing implementation of SDGs. The programme will have a fourfold results framework.</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fr-CM"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Community of Practice for Auditing implementation of SDGs - In the first phase of the programme, a web based Community of Practice will be set up on the IOI-KSC Knowledge Sharing portal. This Community can be used to gather information and exchange ideas and experiences about auditing implementation of SDGs. Face to face interventions may also be organized depending on the interest in SAIs.</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fr-CM"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Guidance on Auditing preparedness for implementation of SDGs - Initially, a global team of resource persons from all INTOSAI regions will come together to develop guidance on auditing preparedness for implementation of SDGs. The guidance will be developed in English and translated in other languages. The aspects to be covered in the guidance will be determined by the global team.</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fr-CM"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fr-CM" sz="1200" kern="120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Cooperative audits on auditing preparedness for implementation of SDGs - this could also cover the implementation of MOGs. The cooperative audit will be facilitated by the IDI using the </a:t>
            </a:r>
            <a:r>
              <a:rPr lang="en-GB" sz="1200" kern="1200" dirty="0" err="1">
                <a:solidFill>
                  <a:schemeClr val="tx1"/>
                </a:solidFill>
                <a:effectLst/>
                <a:latin typeface="+mn-lt"/>
                <a:ea typeface="+mn-ea"/>
                <a:cs typeface="+mn-cs"/>
              </a:rPr>
              <a:t>IDl's</a:t>
            </a:r>
            <a:r>
              <a:rPr lang="en-GB" sz="1200" kern="1200" dirty="0">
                <a:solidFill>
                  <a:schemeClr val="tx1"/>
                </a:solidFill>
                <a:effectLst/>
                <a:latin typeface="+mn-lt"/>
                <a:ea typeface="+mn-ea"/>
                <a:cs typeface="+mn-cs"/>
              </a:rPr>
              <a:t> revised cooperative audit model. This would include the design and development of an e-learning course on SDGs, dissemination of the course to SA1 audit teams, audit planning workshops, audit review workshop, support during audit and quality assurance of the audit based on ISSAIs. The cooperative audit will be supported in English. If there is interest from INTOSA1 regions, it could also be supported in Spanish, French and Arabic.</a:t>
            </a:r>
            <a:endParaRPr lang="fr-CM" sz="1200" kern="120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Documentation of lessons learned and publication of a Compendium of Audit findings - This will be based on the published country audit reports on the Community of Practice.</a:t>
            </a:r>
            <a:endParaRPr lang="fr-CM"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fr-CM"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fr-CM" dirty="0" err="1"/>
              <a:t>Another</a:t>
            </a:r>
            <a:r>
              <a:rPr lang="fr-CM" dirty="0"/>
              <a:t> initiative</a:t>
            </a:r>
            <a:r>
              <a:rPr lang="fr-CM" baseline="0" dirty="0"/>
              <a:t> at the </a:t>
            </a:r>
            <a:r>
              <a:rPr lang="fr-CM" baseline="0" dirty="0" err="1"/>
              <a:t>level</a:t>
            </a:r>
            <a:r>
              <a:rPr lang="fr-CM" baseline="0" dirty="0"/>
              <a:t> of INTOSAI </a:t>
            </a:r>
            <a:r>
              <a:rPr lang="fr-CM" baseline="0" dirty="0" err="1"/>
              <a:t>is</a:t>
            </a:r>
            <a:r>
              <a:rPr lang="fr-CM" baseline="0" dirty="0"/>
              <a:t> the introduction of the </a:t>
            </a:r>
            <a:r>
              <a:rPr lang="fr-CM" baseline="0" dirty="0" err="1"/>
              <a:t>SDGs</a:t>
            </a:r>
            <a:r>
              <a:rPr lang="fr-CM" baseline="0" dirty="0"/>
              <a:t> as a cross-</a:t>
            </a:r>
            <a:r>
              <a:rPr lang="fr-CM" baseline="0" dirty="0" err="1"/>
              <a:t>cutting</a:t>
            </a:r>
            <a:r>
              <a:rPr lang="fr-CM" baseline="0" dirty="0"/>
              <a:t> </a:t>
            </a:r>
            <a:r>
              <a:rPr lang="fr-CM" baseline="0" dirty="0" err="1"/>
              <a:t>priority</a:t>
            </a:r>
            <a:r>
              <a:rPr lang="fr-CM" baseline="0" dirty="0"/>
              <a:t> in the 2017-2022 </a:t>
            </a:r>
            <a:r>
              <a:rPr lang="fr-CM" baseline="0" dirty="0" err="1"/>
              <a:t>strategic</a:t>
            </a:r>
            <a:r>
              <a:rPr lang="fr-CM" baseline="0" dirty="0"/>
              <a:t> plan. INTOSAI </a:t>
            </a:r>
            <a:r>
              <a:rPr lang="fr-CM" baseline="0" dirty="0" err="1"/>
              <a:t>aims</a:t>
            </a:r>
            <a:r>
              <a:rPr lang="fr-CM" baseline="0" dirty="0"/>
              <a:t> at </a:t>
            </a:r>
            <a:r>
              <a:rPr lang="en-US" baseline="0" dirty="0"/>
              <a:t>contributing to the follow-up and review of the </a:t>
            </a:r>
            <a:r>
              <a:rPr lang="en-US" baseline="0" dirty="0" err="1"/>
              <a:t>sdgs</a:t>
            </a:r>
            <a:r>
              <a:rPr lang="en-US" baseline="0" dirty="0"/>
              <a:t> within the context of each nation’s specific sustainable development efforts and </a:t>
            </a:r>
            <a:r>
              <a:rPr lang="en-US" baseline="0" dirty="0" err="1"/>
              <a:t>sais</a:t>
            </a:r>
            <a:r>
              <a:rPr lang="en-US" baseline="0" dirty="0"/>
              <a:t>’ individual mandates essentially by :</a:t>
            </a:r>
          </a:p>
          <a:p>
            <a:r>
              <a:rPr lang="fr-CM" sz="1200" b="0" i="0" u="none" strike="noStrike" kern="1200" baseline="0" dirty="0" err="1">
                <a:solidFill>
                  <a:schemeClr val="tx1"/>
                </a:solidFill>
                <a:latin typeface="+mn-lt"/>
                <a:ea typeface="+mn-ea"/>
                <a:cs typeface="+mn-cs"/>
              </a:rPr>
              <a:t>Advocating</a:t>
            </a:r>
            <a:r>
              <a:rPr lang="fr-CM" sz="1200" b="0" i="0" u="none" strike="noStrike" kern="1200" baseline="0" dirty="0">
                <a:solidFill>
                  <a:schemeClr val="tx1"/>
                </a:solidFill>
                <a:latin typeface="+mn-lt"/>
                <a:ea typeface="+mn-ea"/>
                <a:cs typeface="+mn-cs"/>
              </a:rPr>
              <a:t>  </a:t>
            </a:r>
            <a:r>
              <a:rPr lang="fr-CM" sz="1200" b="0" i="0" u="none" strike="noStrike" kern="1200" baseline="0" dirty="0" err="1">
                <a:solidFill>
                  <a:schemeClr val="tx1"/>
                </a:solidFill>
                <a:latin typeface="+mn-lt"/>
                <a:ea typeface="+mn-ea"/>
                <a:cs typeface="+mn-cs"/>
              </a:rPr>
              <a:t>improvements</a:t>
            </a:r>
            <a:r>
              <a:rPr lang="fr-CM" sz="1200" b="0" i="0" u="none" strike="noStrike" kern="1200" baseline="0" dirty="0">
                <a:solidFill>
                  <a:schemeClr val="tx1"/>
                </a:solidFill>
                <a:latin typeface="+mn-lt"/>
                <a:ea typeface="+mn-ea"/>
                <a:cs typeface="+mn-cs"/>
              </a:rPr>
              <a:t> in public </a:t>
            </a:r>
            <a:r>
              <a:rPr lang="fr-CM" sz="1200" b="0" i="0" u="none" strike="noStrike" kern="1200" baseline="0" dirty="0" err="1">
                <a:solidFill>
                  <a:schemeClr val="tx1"/>
                </a:solidFill>
                <a:latin typeface="+mn-lt"/>
                <a:ea typeface="+mn-ea"/>
                <a:cs typeface="+mn-cs"/>
              </a:rPr>
              <a:t>financial</a:t>
            </a:r>
            <a:r>
              <a:rPr lang="fr-CM" sz="1200" b="0" i="0" u="none" strike="noStrike" kern="1200" baseline="0" dirty="0">
                <a:solidFill>
                  <a:schemeClr val="tx1"/>
                </a:solidFill>
                <a:latin typeface="+mn-lt"/>
                <a:ea typeface="+mn-ea"/>
                <a:cs typeface="+mn-cs"/>
              </a:rPr>
              <a:t> management </a:t>
            </a:r>
            <a:r>
              <a:rPr lang="fr-CM" sz="1200" b="0" i="0" u="none" strike="noStrike" kern="1200" baseline="0" dirty="0" err="1">
                <a:solidFill>
                  <a:schemeClr val="tx1"/>
                </a:solidFill>
                <a:latin typeface="+mn-lt"/>
                <a:ea typeface="+mn-ea"/>
                <a:cs typeface="+mn-cs"/>
              </a:rPr>
              <a:t>systems</a:t>
            </a:r>
            <a:r>
              <a:rPr lang="fr-CM"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through, for example, improved governmental accounting and auditing </a:t>
            </a:r>
            <a:r>
              <a:rPr lang="fr-CM" sz="1200" b="0" i="0" u="none" strike="noStrike" kern="1200" baseline="0" dirty="0">
                <a:solidFill>
                  <a:schemeClr val="tx1"/>
                </a:solidFill>
                <a:latin typeface="+mn-lt"/>
                <a:ea typeface="+mn-ea"/>
                <a:cs typeface="+mn-cs"/>
              </a:rPr>
              <a:t>practices.</a:t>
            </a:r>
          </a:p>
          <a:p>
            <a:endParaRPr lang="fr-CM" sz="1200" b="0" i="0" u="none" strike="noStrike" kern="1200" baseline="0" dirty="0">
              <a:solidFill>
                <a:schemeClr val="tx1"/>
              </a:solidFill>
              <a:latin typeface="+mn-lt"/>
              <a:ea typeface="+mn-ea"/>
              <a:cs typeface="+mn-cs"/>
            </a:endParaRPr>
          </a:p>
          <a:p>
            <a:r>
              <a:rPr lang="en-US" baseline="0" dirty="0"/>
              <a:t>Review national transparency, risk management, anti-fraud protections, and internal control processes to contribute to corruption prevention efforts consistent with the United Nations Convention Against Corruption.</a:t>
            </a:r>
          </a:p>
          <a:p>
            <a:r>
              <a:rPr lang="en-US" baseline="0" dirty="0"/>
              <a:t>Auditing the capacity of national statistical and vital records systems to produce the data needed to ensure that no individual or social issue is “invisible” from a data standpoint and assess national preparations to report progress on implementation of the national sustainable development goals.</a:t>
            </a:r>
          </a:p>
          <a:p>
            <a:endParaRPr lang="en-US" baseline="0" dirty="0"/>
          </a:p>
          <a:p>
            <a:r>
              <a:rPr lang="en-US" baseline="0" dirty="0"/>
              <a:t>Assessing the validity of the chosen national targets and performance measures, the availability of baseline performance data, and the sufficiency of the overall performance measurement system.</a:t>
            </a:r>
          </a:p>
          <a:p>
            <a:endParaRPr lang="en-US" baseline="0" dirty="0"/>
          </a:p>
          <a:p>
            <a:r>
              <a:rPr lang="en-US" baseline="0" dirty="0"/>
              <a:t>Evaluating the economy, efficiency and effectiveness of the key government programs for addressing a national sustainable development goal in a specific topical area (e.g., education, infrastructure, public health, etc.) and what needs to be done to better meet the goal.</a:t>
            </a:r>
          </a:p>
          <a:p>
            <a:endParaRPr lang="en-US" baseline="0" dirty="0"/>
          </a:p>
          <a:p>
            <a:r>
              <a:rPr lang="en-US" baseline="0" dirty="0"/>
              <a:t>Reviewing and engaging in the “data revolution” by assessing government’s ability to harness Big Data for decision-making and use data analytics to pinpoint improvement opportunities.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fr-CM"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fr-CM"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GB"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fr-CM" sz="1200" kern="1200" dirty="0">
              <a:solidFill>
                <a:schemeClr val="tx1"/>
              </a:solidFill>
              <a:effectLst/>
              <a:latin typeface="+mn-lt"/>
              <a:ea typeface="+mn-ea"/>
              <a:cs typeface="+mn-cs"/>
            </a:endParaRPr>
          </a:p>
          <a:p>
            <a:pPr marL="228600" indent="-228600">
              <a:buAutoNum type="arabicParenR"/>
            </a:pPr>
            <a:endParaRPr lang="de-DE" sz="1200" kern="1200" dirty="0">
              <a:solidFill>
                <a:schemeClr val="tx1"/>
              </a:solidFill>
              <a:effectLst/>
              <a:latin typeface="+mn-lt"/>
              <a:ea typeface="+mn-ea"/>
              <a:cs typeface="+mn-cs"/>
            </a:endParaRPr>
          </a:p>
          <a:p>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2</a:t>
            </a:fld>
            <a:endParaRPr lang="fr-CM"/>
          </a:p>
        </p:txBody>
      </p:sp>
    </p:spTree>
    <p:extLst>
      <p:ext uri="{BB962C8B-B14F-4D97-AF65-F5344CB8AC3E}">
        <p14:creationId xmlns:p14="http://schemas.microsoft.com/office/powerpoint/2010/main" xmlns="" val="4106885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Theme I of the coming XXII INOCSAI, which will be chaired by the SAI of Saudi Arabia in cooperation with the SAI of UAE, will be “How INTOSAI can contribute to the UN post 2015 agenda including good governance in order to strengthen the fight against corruption?</a:t>
            </a:r>
          </a:p>
          <a:p>
            <a:endParaRPr lang="en-US" dirty="0"/>
          </a:p>
          <a:p>
            <a:r>
              <a:rPr lang="en-US" dirty="0"/>
              <a:t>INTOSAI’s efforts are centered on assisting SAIs in four broad approaches where SAIs can expect to make valuable contributions to the national, regional and global follow-up and review efforts:</a:t>
            </a:r>
          </a:p>
          <a:p>
            <a:endParaRPr lang="en-US" dirty="0"/>
          </a:p>
          <a:p>
            <a:r>
              <a:rPr lang="en-US" dirty="0"/>
              <a:t>1)	assessing the readiness of national systems to report on progress towards the achievement of the SDGs, and subsequently to audit their operation and the reliability of the data they produce;</a:t>
            </a:r>
          </a:p>
          <a:p>
            <a:r>
              <a:rPr lang="en-US" dirty="0"/>
              <a:t>2)	undertaking performance audits that examine the economy, efficiency, and effectiveness of key government </a:t>
            </a:r>
            <a:r>
              <a:rPr lang="en-US" dirty="0" err="1"/>
              <a:t>programmes</a:t>
            </a:r>
            <a:r>
              <a:rPr lang="en-US" dirty="0"/>
              <a:t> that contribute to specific aspects of the SDGs;</a:t>
            </a:r>
          </a:p>
          <a:p>
            <a:r>
              <a:rPr lang="en-US" dirty="0"/>
              <a:t>3)	assessing and supporting the implementation of SDG 16 which relates in part to transparent, efficient, and accountable institutions; and</a:t>
            </a:r>
          </a:p>
          <a:p>
            <a:r>
              <a:rPr lang="en-US" dirty="0"/>
              <a:t>4)	being models of transparency and accountability in their own operations, including auditing and reporting.</a:t>
            </a:r>
          </a:p>
          <a:p>
            <a:endParaRPr lang="en-US" dirty="0"/>
          </a:p>
          <a:p>
            <a:r>
              <a:rPr lang="fr-CM" dirty="0"/>
              <a:t>In the perspective of the</a:t>
            </a:r>
            <a:r>
              <a:rPr lang="fr-CM" baseline="0" dirty="0"/>
              <a:t> INCOSAI, the 192 SAIs  and the 7 </a:t>
            </a:r>
            <a:r>
              <a:rPr lang="fr-CM" baseline="0" dirty="0" err="1"/>
              <a:t>Regions</a:t>
            </a:r>
            <a:r>
              <a:rPr lang="fr-CM" baseline="0" dirty="0"/>
              <a:t> have been </a:t>
            </a:r>
            <a:r>
              <a:rPr lang="fr-CM" baseline="0" dirty="0" err="1"/>
              <a:t>asked</a:t>
            </a:r>
            <a:r>
              <a:rPr lang="fr-CM" baseline="0" dirty="0"/>
              <a:t> to </a:t>
            </a:r>
            <a:r>
              <a:rPr lang="fr-CM" baseline="0" dirty="0" err="1"/>
              <a:t>give</a:t>
            </a:r>
            <a:r>
              <a:rPr lang="fr-CM" baseline="0" dirty="0"/>
              <a:t> </a:t>
            </a:r>
            <a:r>
              <a:rPr lang="fr-CM" baseline="0" dirty="0" err="1"/>
              <a:t>their</a:t>
            </a:r>
            <a:r>
              <a:rPr lang="fr-CM" baseline="0" dirty="0"/>
              <a:t> position on the </a:t>
            </a:r>
            <a:r>
              <a:rPr lang="fr-CM" baseline="0" dirty="0" err="1"/>
              <a:t>theme</a:t>
            </a:r>
            <a:r>
              <a:rPr lang="fr-CM" baseline="0" dirty="0"/>
              <a:t>, </a:t>
            </a:r>
            <a:r>
              <a:rPr lang="fr-CM" baseline="0" dirty="0" err="1"/>
              <a:t>with</a:t>
            </a:r>
            <a:r>
              <a:rPr lang="fr-CM" baseline="0" dirty="0"/>
              <a:t> regards to the four </a:t>
            </a:r>
            <a:r>
              <a:rPr lang="fr-CM" baseline="0" dirty="0" err="1"/>
              <a:t>approaches</a:t>
            </a:r>
            <a:r>
              <a:rPr lang="fr-CM" baseline="0" dirty="0"/>
              <a:t>.</a:t>
            </a:r>
          </a:p>
          <a:p>
            <a:endParaRPr lang="fr-CM" baseline="0" dirty="0"/>
          </a:p>
          <a:p>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3</a:t>
            </a:fld>
            <a:endParaRPr lang="fr-CM"/>
          </a:p>
        </p:txBody>
      </p:sp>
    </p:spTree>
    <p:extLst>
      <p:ext uri="{BB962C8B-B14F-4D97-AF65-F5344CB8AC3E}">
        <p14:creationId xmlns:p14="http://schemas.microsoft.com/office/powerpoint/2010/main" xmlns="" val="2440486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M" b="1" dirty="0" err="1"/>
              <a:t>With</a:t>
            </a:r>
            <a:r>
              <a:rPr lang="fr-CM" b="1" dirty="0"/>
              <a:t> regards to the </a:t>
            </a:r>
            <a:r>
              <a:rPr lang="fr-CM" b="1" dirty="0" err="1"/>
              <a:t>approach</a:t>
            </a:r>
            <a:r>
              <a:rPr lang="fr-CM" b="1" dirty="0"/>
              <a:t> 1 </a:t>
            </a:r>
            <a:r>
              <a:rPr lang="fr-CM" dirty="0" err="1"/>
              <a:t>centred</a:t>
            </a:r>
            <a:r>
              <a:rPr lang="fr-CM" dirty="0"/>
              <a:t> around </a:t>
            </a:r>
            <a:r>
              <a:rPr lang="en-US" sz="1200" dirty="0"/>
              <a:t>assessing the readiness of national systems to report on progress towards the achievement of the SDGs, and subsequently to audit their operation and the reliability of the data they produce,</a:t>
            </a:r>
            <a:r>
              <a:rPr lang="en-US" sz="1200" baseline="0" dirty="0"/>
              <a:t> </a:t>
            </a:r>
            <a:r>
              <a:rPr lang="en-NZ" sz="1200" kern="1200" dirty="0">
                <a:solidFill>
                  <a:schemeClr val="tx1"/>
                </a:solidFill>
                <a:effectLst/>
                <a:latin typeface="+mn-lt"/>
                <a:ea typeface="+mn-ea"/>
                <a:cs typeface="+mn-cs"/>
              </a:rPr>
              <a:t>It has already been established that national processes, based on national official data sources will be the main source for most of the indicators. This will require high-quality, timely, reliable and disaggregated data from each country. Data compiled at national level will then feed into reviews at the regional and global levels. A small number of indicators may need to be prepared by specialist agencies. </a:t>
            </a:r>
            <a:endParaRPr lang="fr-CM" sz="1200" kern="1200" dirty="0">
              <a:solidFill>
                <a:schemeClr val="tx1"/>
              </a:solidFill>
              <a:effectLst/>
              <a:latin typeface="+mn-lt"/>
              <a:ea typeface="+mn-ea"/>
              <a:cs typeface="+mn-cs"/>
            </a:endParaRPr>
          </a:p>
          <a:p>
            <a:endParaRPr lang="fr-CM" dirty="0"/>
          </a:p>
          <a:p>
            <a:pPr algn="just"/>
            <a:r>
              <a:rPr lang="en-NZ" sz="1200" kern="1200" dirty="0">
                <a:solidFill>
                  <a:schemeClr val="tx1"/>
                </a:solidFill>
                <a:effectLst/>
                <a:latin typeface="+mn-lt"/>
                <a:ea typeface="+mn-ea"/>
                <a:cs typeface="+mn-cs"/>
              </a:rPr>
              <a:t>Many aspects of a comprehensive SDG monitoring system can only be implemented over several years. It will require investments in building independent, impartial national statistical capacities and strengthening statistical quality and standards across the globe. </a:t>
            </a:r>
            <a:endParaRPr lang="fr-CM" sz="1200" kern="1200" dirty="0">
              <a:solidFill>
                <a:schemeClr val="tx1"/>
              </a:solidFill>
              <a:effectLst/>
              <a:latin typeface="+mn-lt"/>
              <a:ea typeface="+mn-ea"/>
              <a:cs typeface="+mn-cs"/>
            </a:endParaRPr>
          </a:p>
          <a:p>
            <a:pPr algn="just"/>
            <a:r>
              <a:rPr lang="en-NZ" sz="1200" kern="1200" dirty="0">
                <a:solidFill>
                  <a:schemeClr val="tx1"/>
                </a:solidFill>
                <a:effectLst/>
                <a:latin typeface="+mn-lt"/>
                <a:ea typeface="+mn-ea"/>
                <a:cs typeface="+mn-cs"/>
              </a:rPr>
              <a:t>SAIs have a relevant independent contribution to make to the development of processes for the follow-up and review of the implementation of the 2030 Agenda and the SDGs. This contribution will develop and change over time as the SDG cycle advances. </a:t>
            </a:r>
            <a:endParaRPr lang="fr-CM" sz="1200" kern="1200" dirty="0">
              <a:solidFill>
                <a:schemeClr val="tx1"/>
              </a:solidFill>
              <a:effectLst/>
              <a:latin typeface="+mn-lt"/>
              <a:ea typeface="+mn-ea"/>
              <a:cs typeface="+mn-cs"/>
            </a:endParaRPr>
          </a:p>
          <a:p>
            <a:endParaRPr lang="fr-CM" dirty="0"/>
          </a:p>
          <a:p>
            <a:r>
              <a:rPr lang="fr-CM" b="1" dirty="0" err="1"/>
              <a:t>When</a:t>
            </a:r>
            <a:r>
              <a:rPr lang="fr-CM" b="1" dirty="0"/>
              <a:t> </a:t>
            </a:r>
            <a:r>
              <a:rPr lang="fr-CM" b="1" dirty="0" err="1"/>
              <a:t>it</a:t>
            </a:r>
            <a:r>
              <a:rPr lang="fr-CM" b="1" dirty="0"/>
              <a:t> </a:t>
            </a:r>
            <a:r>
              <a:rPr lang="fr-CM" b="1" dirty="0" err="1"/>
              <a:t>comes</a:t>
            </a:r>
            <a:r>
              <a:rPr lang="fr-CM" b="1" dirty="0"/>
              <a:t> to the second</a:t>
            </a:r>
            <a:r>
              <a:rPr lang="fr-CM" b="1" baseline="0" dirty="0"/>
              <a:t> </a:t>
            </a:r>
            <a:r>
              <a:rPr lang="fr-CM" b="1" baseline="0" dirty="0" err="1"/>
              <a:t>approach</a:t>
            </a:r>
            <a:r>
              <a:rPr lang="fr-CM" baseline="0" dirty="0"/>
              <a:t> </a:t>
            </a:r>
            <a:r>
              <a:rPr lang="fr-CM" baseline="0" dirty="0" err="1"/>
              <a:t>focused</a:t>
            </a:r>
            <a:r>
              <a:rPr lang="fr-CM" baseline="0" dirty="0"/>
              <a:t> on </a:t>
            </a:r>
            <a:r>
              <a:rPr lang="en-US" sz="1200" dirty="0"/>
              <a:t>undertaking performance audits that examine the economy, efficiency, and effectiveness of key government programs that contribute to specific aspects of the SDGs,</a:t>
            </a:r>
            <a:r>
              <a:rPr lang="en-US" sz="1200" baseline="0" dirty="0"/>
              <a:t> we all know that </a:t>
            </a:r>
            <a:r>
              <a:rPr lang="en-NZ" sz="1200" kern="1200" dirty="0">
                <a:solidFill>
                  <a:schemeClr val="tx1"/>
                </a:solidFill>
                <a:effectLst/>
                <a:latin typeface="+mn-lt"/>
                <a:ea typeface="+mn-ea"/>
                <a:cs typeface="+mn-cs"/>
              </a:rPr>
              <a:t>Performance audit is a cornerstone of the SAI audit approach. SAIs invariably cover matters related to the SDGs when undertaking performance audits.</a:t>
            </a:r>
            <a:r>
              <a:rPr lang="en-NZ" sz="1200" kern="1200" baseline="0" dirty="0">
                <a:solidFill>
                  <a:schemeClr val="tx1"/>
                </a:solidFill>
                <a:effectLst/>
                <a:latin typeface="+mn-lt"/>
                <a:ea typeface="+mn-ea"/>
                <a:cs typeface="+mn-cs"/>
              </a:rPr>
              <a:t> </a:t>
            </a:r>
          </a:p>
          <a:p>
            <a:endParaRPr lang="en-NZ"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tx1"/>
                </a:solidFill>
                <a:effectLst/>
                <a:latin typeface="+mn-lt"/>
                <a:ea typeface="+mn-ea"/>
                <a:cs typeface="+mn-cs"/>
              </a:rPr>
              <a:t>The main method by which the performance audits can become valuable to the SDG process is by analysing the results of performance audits on SDG-related issues in a systematic way. In order to do so efficiently and effectively it would be useful to apply a results framework. Using as basis the results of a survey carried out by INTOSAI Working Group on Environment Auditing in the occasion of the United Nations Conference on Sustainable development in 2012 (Rio+20), SAI Brazil developed a result framework that can be adapted to all types of performance audits. </a:t>
            </a:r>
            <a:endParaRPr lang="fr-CM" sz="1200" kern="1200" dirty="0">
              <a:solidFill>
                <a:schemeClr val="tx1"/>
              </a:solidFill>
              <a:effectLst/>
              <a:latin typeface="+mn-lt"/>
              <a:ea typeface="+mn-ea"/>
              <a:cs typeface="+mn-cs"/>
            </a:endParaRPr>
          </a:p>
          <a:p>
            <a:endParaRPr lang="fr-CM" dirty="0"/>
          </a:p>
          <a:p>
            <a:pPr marL="0" marR="0" lvl="0" indent="0" algn="l" defTabSz="914400" rtl="0" eaLnBrk="1" fontAlgn="auto" latinLnBrk="0" hangingPunct="1">
              <a:lnSpc>
                <a:spcPct val="100000"/>
              </a:lnSpc>
              <a:spcBef>
                <a:spcPts val="0"/>
              </a:spcBef>
              <a:spcAft>
                <a:spcPts val="0"/>
              </a:spcAft>
              <a:buClrTx/>
              <a:buSzTx/>
              <a:buFontTx/>
              <a:buNone/>
              <a:tabLst/>
              <a:defRPr/>
            </a:pPr>
            <a:r>
              <a:rPr lang="fr-CM" b="1" dirty="0"/>
              <a:t>The </a:t>
            </a:r>
            <a:r>
              <a:rPr lang="fr-CM" b="1" dirty="0" err="1"/>
              <a:t>third</a:t>
            </a:r>
            <a:r>
              <a:rPr lang="fr-CM" b="1" dirty="0"/>
              <a:t> </a:t>
            </a:r>
            <a:r>
              <a:rPr lang="fr-CM" b="1" dirty="0" err="1"/>
              <a:t>approach</a:t>
            </a:r>
            <a:r>
              <a:rPr lang="fr-CM" b="1" dirty="0"/>
              <a:t> </a:t>
            </a:r>
            <a:r>
              <a:rPr lang="fr-CM" b="1" dirty="0" err="1"/>
              <a:t>pertains</a:t>
            </a:r>
            <a:r>
              <a:rPr lang="fr-CM" b="1" baseline="0" dirty="0"/>
              <a:t> </a:t>
            </a:r>
            <a:r>
              <a:rPr lang="fr-CM" baseline="0" dirty="0"/>
              <a:t>to assessing </a:t>
            </a:r>
            <a:r>
              <a:rPr lang="en-US" sz="1200" dirty="0"/>
              <a:t>and supporting the implementation of SDG 16 which relates in part to transparent, efficient, and accountable institutions. </a:t>
            </a:r>
            <a:r>
              <a:rPr lang="en-NZ" sz="1200" kern="1200" dirty="0">
                <a:solidFill>
                  <a:schemeClr val="tx1"/>
                </a:solidFill>
                <a:effectLst/>
                <a:latin typeface="+mn-lt"/>
                <a:ea typeface="+mn-ea"/>
                <a:cs typeface="+mn-cs"/>
              </a:rPr>
              <a:t>This approach aims to use the financial and compliance audit results of SAIs to assess the achievement of Goal 16 by entities. The results of audit work will be used to assess the governance and financial management practices of entities, and to report to the UN in this regard. INTOSAI’s and SAI’s commitments to be major contributors to global and national “good governance” was clearly articulated in the Beijing Declaration of 2013.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tx1"/>
                </a:solidFill>
                <a:effectLst/>
                <a:latin typeface="+mn-lt"/>
                <a:ea typeface="+mn-ea"/>
                <a:cs typeface="+mn-cs"/>
              </a:rPr>
              <a:t>In order to do so, the first aspect that needs understanding is the criteria behind the information that is provided for auditing, which comprise the foundations for audit opinions. They include the rules and regulations governing the public sector environment, as well as the accounting framework used in the preparation of the financial statements. These rules and regulations, as well as the accounting frameworks, can themselves be inhibitors to assessing good governance and financial management. Development of these areas is the first step towards improving the environment in which auditing can take place. </a:t>
            </a:r>
            <a:endParaRPr lang="fr-CM"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M"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M" sz="1200" b="1" kern="1200" dirty="0" err="1">
                <a:solidFill>
                  <a:schemeClr val="tx1"/>
                </a:solidFill>
                <a:effectLst/>
                <a:latin typeface="+mn-lt"/>
                <a:ea typeface="+mn-ea"/>
                <a:cs typeface="+mn-cs"/>
              </a:rPr>
              <a:t>Finally</a:t>
            </a:r>
            <a:r>
              <a:rPr lang="fr-CM" sz="1200" b="1" kern="1200" dirty="0">
                <a:solidFill>
                  <a:schemeClr val="tx1"/>
                </a:solidFill>
                <a:effectLst/>
                <a:latin typeface="+mn-lt"/>
                <a:ea typeface="+mn-ea"/>
                <a:cs typeface="+mn-cs"/>
              </a:rPr>
              <a:t>, </a:t>
            </a:r>
            <a:r>
              <a:rPr lang="fr-CM" sz="1200" b="1" kern="1200" dirty="0" err="1">
                <a:solidFill>
                  <a:schemeClr val="tx1"/>
                </a:solidFill>
                <a:effectLst/>
                <a:latin typeface="+mn-lt"/>
                <a:ea typeface="+mn-ea"/>
                <a:cs typeface="+mn-cs"/>
              </a:rPr>
              <a:t>INTOSAI’s</a:t>
            </a:r>
            <a:r>
              <a:rPr lang="fr-CM" sz="1200" b="1" kern="1200" dirty="0">
                <a:solidFill>
                  <a:schemeClr val="tx1"/>
                </a:solidFill>
                <a:effectLst/>
                <a:latin typeface="+mn-lt"/>
                <a:ea typeface="+mn-ea"/>
                <a:cs typeface="+mn-cs"/>
              </a:rPr>
              <a:t> </a:t>
            </a:r>
            <a:r>
              <a:rPr lang="fr-CM" sz="1200" b="1" kern="1200" dirty="0" err="1">
                <a:solidFill>
                  <a:schemeClr val="tx1"/>
                </a:solidFill>
                <a:effectLst/>
                <a:latin typeface="+mn-lt"/>
                <a:ea typeface="+mn-ea"/>
                <a:cs typeface="+mn-cs"/>
              </a:rPr>
              <a:t>fourth</a:t>
            </a:r>
            <a:r>
              <a:rPr lang="fr-CM" sz="1200" b="1" kern="1200" dirty="0">
                <a:solidFill>
                  <a:schemeClr val="tx1"/>
                </a:solidFill>
                <a:effectLst/>
                <a:latin typeface="+mn-lt"/>
                <a:ea typeface="+mn-ea"/>
                <a:cs typeface="+mn-cs"/>
              </a:rPr>
              <a:t> </a:t>
            </a:r>
            <a:r>
              <a:rPr lang="fr-CM" sz="1200" b="1" kern="1200" dirty="0" err="1">
                <a:solidFill>
                  <a:schemeClr val="tx1"/>
                </a:solidFill>
                <a:effectLst/>
                <a:latin typeface="+mn-lt"/>
                <a:ea typeface="+mn-ea"/>
                <a:cs typeface="+mn-cs"/>
              </a:rPr>
              <a:t>approach</a:t>
            </a:r>
            <a:r>
              <a:rPr lang="fr-CM" sz="1200" b="1" kern="1200" dirty="0">
                <a:solidFill>
                  <a:schemeClr val="tx1"/>
                </a:solidFill>
                <a:effectLst/>
                <a:latin typeface="+mn-lt"/>
                <a:ea typeface="+mn-ea"/>
                <a:cs typeface="+mn-cs"/>
              </a:rPr>
              <a:t> to </a:t>
            </a:r>
            <a:r>
              <a:rPr lang="fr-CM" sz="1200" b="1" kern="1200" dirty="0" err="1">
                <a:solidFill>
                  <a:schemeClr val="tx1"/>
                </a:solidFill>
                <a:effectLst/>
                <a:latin typeface="+mn-lt"/>
                <a:ea typeface="+mn-ea"/>
                <a:cs typeface="+mn-cs"/>
              </a:rPr>
              <a:t>SDGs</a:t>
            </a:r>
            <a:r>
              <a:rPr lang="fr-CM" sz="1200" b="1" kern="1200" dirty="0">
                <a:solidFill>
                  <a:schemeClr val="tx1"/>
                </a:solidFill>
                <a:effectLst/>
                <a:latin typeface="+mn-lt"/>
                <a:ea typeface="+mn-ea"/>
                <a:cs typeface="+mn-cs"/>
              </a:rPr>
              <a:t>  </a:t>
            </a:r>
            <a:r>
              <a:rPr lang="fr-CM" sz="1200" b="0" kern="1200" dirty="0" err="1">
                <a:solidFill>
                  <a:schemeClr val="tx1"/>
                </a:solidFill>
                <a:effectLst/>
                <a:latin typeface="+mn-lt"/>
                <a:ea typeface="+mn-ea"/>
                <a:cs typeface="+mn-cs"/>
              </a:rPr>
              <a:t>will</a:t>
            </a:r>
            <a:r>
              <a:rPr lang="fr-CM" sz="1200" b="0" kern="1200" dirty="0">
                <a:solidFill>
                  <a:schemeClr val="tx1"/>
                </a:solidFill>
                <a:effectLst/>
                <a:latin typeface="+mn-lt"/>
                <a:ea typeface="+mn-ea"/>
                <a:cs typeface="+mn-cs"/>
              </a:rPr>
              <a:t> </a:t>
            </a:r>
            <a:r>
              <a:rPr lang="fr-CM" sz="1200" b="0" kern="1200" dirty="0" err="1">
                <a:solidFill>
                  <a:schemeClr val="tx1"/>
                </a:solidFill>
                <a:effectLst/>
                <a:latin typeface="+mn-lt"/>
                <a:ea typeface="+mn-ea"/>
                <a:cs typeface="+mn-cs"/>
              </a:rPr>
              <a:t>require</a:t>
            </a:r>
            <a:r>
              <a:rPr lang="fr-CM" sz="1200" b="0" kern="1200" dirty="0">
                <a:solidFill>
                  <a:schemeClr val="tx1"/>
                </a:solidFill>
                <a:effectLst/>
                <a:latin typeface="+mn-lt"/>
                <a:ea typeface="+mn-ea"/>
                <a:cs typeface="+mn-cs"/>
              </a:rPr>
              <a:t> SAIs </a:t>
            </a:r>
            <a:r>
              <a:rPr lang="en-US" sz="1200" dirty="0"/>
              <a:t>being models of transparency and accountability in their own operations, including auditing and reporting. </a:t>
            </a:r>
            <a:r>
              <a:rPr lang="en-NZ" sz="1200" kern="1200" dirty="0">
                <a:solidFill>
                  <a:schemeClr val="tx1"/>
                </a:solidFill>
                <a:effectLst/>
                <a:latin typeface="+mn-lt"/>
                <a:ea typeface="+mn-ea"/>
                <a:cs typeface="+mn-cs"/>
              </a:rPr>
              <a:t>This approach is about how SAIs can be models of transparency and accountability in the way they are organised and run. SAIs need to “walk the talk” and lead by example in demonstrating good governance.</a:t>
            </a:r>
            <a:endParaRPr lang="fr-CM"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tx1"/>
                </a:solidFill>
                <a:effectLst/>
                <a:latin typeface="+mn-lt"/>
                <a:ea typeface="+mn-ea"/>
                <a:cs typeface="+mn-cs"/>
              </a:rPr>
              <a:t>The INTOSAI Working Group on the Value and Benefits of SAIs (WGVBS) has developed the SAI Performance Measurement Framework (PMF) as a tool for measuring, monitoring, managing and reporting the performance of Supreme Audit Institution. The SAI PMF is a development tool to help SAIs to “Walk the Talk”. It is a visible demonstration that INTOSAI is working to improve the performance of SAIs and to make them model organisations. The SAI PMF is an important element of the fourth strand to the SDGs, but not the only tool to be used.</a:t>
            </a:r>
            <a:endParaRPr lang="fr-CM"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M" sz="1200" b="1" kern="1200" dirty="0">
              <a:solidFill>
                <a:schemeClr val="tx1"/>
              </a:solidFill>
              <a:effectLst/>
              <a:latin typeface="+mn-lt"/>
              <a:ea typeface="+mn-ea"/>
              <a:cs typeface="+mn-cs"/>
            </a:endParaRPr>
          </a:p>
          <a:p>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4</a:t>
            </a:fld>
            <a:endParaRPr lang="fr-CM"/>
          </a:p>
        </p:txBody>
      </p:sp>
    </p:spTree>
    <p:extLst>
      <p:ext uri="{BB962C8B-B14F-4D97-AF65-F5344CB8AC3E}">
        <p14:creationId xmlns:p14="http://schemas.microsoft.com/office/powerpoint/2010/main" xmlns="" val="386061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M" dirty="0"/>
              <a:t>As </a:t>
            </a:r>
            <a:r>
              <a:rPr lang="fr-CM" dirty="0" err="1"/>
              <a:t>we</a:t>
            </a:r>
            <a:r>
              <a:rPr lang="fr-CM" dirty="0"/>
              <a:t> </a:t>
            </a:r>
            <a:r>
              <a:rPr lang="fr-CM" dirty="0" err="1"/>
              <a:t>said</a:t>
            </a:r>
            <a:r>
              <a:rPr lang="fr-CM" dirty="0"/>
              <a:t> </a:t>
            </a:r>
            <a:r>
              <a:rPr lang="fr-CM" dirty="0" err="1"/>
              <a:t>earlier</a:t>
            </a:r>
            <a:r>
              <a:rPr lang="fr-CM" dirty="0"/>
              <a:t>,</a:t>
            </a:r>
            <a:r>
              <a:rPr lang="fr-CM" baseline="0" dirty="0"/>
              <a:t> in the perspective of the 2016 INCOSAI, AFROSAI </a:t>
            </a:r>
            <a:r>
              <a:rPr lang="fr-CM" baseline="0" dirty="0" err="1"/>
              <a:t>through</a:t>
            </a:r>
            <a:r>
              <a:rPr lang="fr-CM" baseline="0" dirty="0"/>
              <a:t> the </a:t>
            </a:r>
            <a:r>
              <a:rPr lang="fr-CM" baseline="0" dirty="0" err="1"/>
              <a:t>work</a:t>
            </a:r>
            <a:r>
              <a:rPr lang="fr-CM" baseline="0" dirty="0"/>
              <a:t> of </a:t>
            </a:r>
            <a:r>
              <a:rPr lang="fr-CM" baseline="0" dirty="0" err="1"/>
              <a:t>its</a:t>
            </a:r>
            <a:r>
              <a:rPr lang="fr-CM" baseline="0" dirty="0"/>
              <a:t> </a:t>
            </a:r>
            <a:r>
              <a:rPr lang="fr-CM" baseline="0" dirty="0" err="1"/>
              <a:t>Task</a:t>
            </a:r>
            <a:r>
              <a:rPr lang="fr-CM" baseline="0" dirty="0"/>
              <a:t> Force, </a:t>
            </a:r>
            <a:r>
              <a:rPr lang="fr-CM" baseline="0" dirty="0" err="1"/>
              <a:t>regrouping</a:t>
            </a:r>
            <a:r>
              <a:rPr lang="fr-CM" baseline="0" dirty="0"/>
              <a:t> </a:t>
            </a:r>
            <a:r>
              <a:rPr lang="fr-CM" baseline="0" dirty="0" err="1"/>
              <a:t>representatives</a:t>
            </a:r>
            <a:r>
              <a:rPr lang="fr-CM" baseline="0" dirty="0"/>
              <a:t> of all </a:t>
            </a:r>
            <a:r>
              <a:rPr lang="fr-CM" baseline="0" dirty="0" err="1"/>
              <a:t>its</a:t>
            </a:r>
            <a:r>
              <a:rPr lang="fr-CM" baseline="0" dirty="0"/>
              <a:t> </a:t>
            </a:r>
            <a:r>
              <a:rPr lang="fr-CM" baseline="0" dirty="0" err="1"/>
              <a:t>organs</a:t>
            </a:r>
            <a:r>
              <a:rPr lang="fr-CM" baseline="0" dirty="0"/>
              <a:t>, </a:t>
            </a:r>
            <a:r>
              <a:rPr lang="fr-CM" baseline="0" dirty="0" err="1"/>
              <a:t>developped</a:t>
            </a:r>
            <a:r>
              <a:rPr lang="fr-CM" baseline="0" dirty="0"/>
              <a:t> a </a:t>
            </a:r>
            <a:r>
              <a:rPr lang="fr-CM" baseline="0" dirty="0" err="1"/>
              <a:t>Regional</a:t>
            </a:r>
            <a:r>
              <a:rPr lang="fr-CM" baseline="0" dirty="0"/>
              <a:t> </a:t>
            </a:r>
            <a:r>
              <a:rPr lang="fr-CM" baseline="0" dirty="0" err="1"/>
              <a:t>paper</a:t>
            </a:r>
            <a:r>
              <a:rPr lang="fr-CM" baseline="0" dirty="0"/>
              <a:t> </a:t>
            </a:r>
            <a:r>
              <a:rPr lang="fr-CM" baseline="0" dirty="0" err="1"/>
              <a:t>presenting</a:t>
            </a:r>
            <a:r>
              <a:rPr lang="fr-CM" baseline="0" dirty="0"/>
              <a:t> AFROSAI position on the four INTOSAI </a:t>
            </a:r>
            <a:r>
              <a:rPr lang="fr-CM" baseline="0" dirty="0" err="1"/>
              <a:t>approaches</a:t>
            </a:r>
            <a:r>
              <a:rPr lang="fr-CM" baseline="0" dirty="0"/>
              <a:t> to </a:t>
            </a:r>
            <a:r>
              <a:rPr lang="fr-CM" baseline="0" dirty="0" err="1"/>
              <a:t>SDGs</a:t>
            </a:r>
            <a:r>
              <a:rPr lang="fr-CM" baseline="0" dirty="0"/>
              <a:t>. </a:t>
            </a:r>
          </a:p>
          <a:p>
            <a:endParaRPr lang="fr-CM" baseline="0" dirty="0"/>
          </a:p>
          <a:p>
            <a:r>
              <a:rPr lang="en-US" dirty="0"/>
              <a:t>Taking into consideration the central roles of INTOSAI and its member SAIs in promoting good governance and accountability, AFROSAI considers the four approaches to the Sustainable Development Goals (SDGs) as globally relevant. In fact, without a well-functioning public finance system the achievement of the SDGs are at risk. </a:t>
            </a:r>
          </a:p>
          <a:p>
            <a:endParaRPr lang="en-US" dirty="0"/>
          </a:p>
          <a:p>
            <a:r>
              <a:rPr lang="en-US" dirty="0"/>
              <a:t>In fact, considering the specific challenges faced by the African Continent in terms of strengthening accountability, improving public financial management and fighting against corruption and; following the mixed results achieved at the continental level with regards to the MDGs (Millennium Development Goals), there is a need to considerably increase the involvement of SAIs if the SDGs are to be fully implemented. </a:t>
            </a:r>
          </a:p>
          <a:p>
            <a:endParaRPr lang="en-US" dirty="0"/>
          </a:p>
          <a:p>
            <a:r>
              <a:rPr lang="en-US" dirty="0"/>
              <a:t>AFROSAI views the SDGs as an opportunity for rethinking the engagement of SAIs in auditing government operations and governance questions. It also offers the possibility to contribute to specific issues plaguing the continent such as Illicit Financial Flows and climate change. Such an approach would leverage the strengths </a:t>
            </a:r>
          </a:p>
          <a:p>
            <a:r>
              <a:rPr lang="en-US" dirty="0"/>
              <a:t>of the SAIs and would be a constructive approach to changing the reality around us that prevents development. </a:t>
            </a:r>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5</a:t>
            </a:fld>
            <a:endParaRPr lang="fr-CM"/>
          </a:p>
        </p:txBody>
      </p:sp>
    </p:spTree>
    <p:extLst>
      <p:ext uri="{BB962C8B-B14F-4D97-AF65-F5344CB8AC3E}">
        <p14:creationId xmlns:p14="http://schemas.microsoft.com/office/powerpoint/2010/main" xmlns="" val="324735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 is a very relevant approach in the AFROSAI Context. Noting that progress towards the SDGs will rely on the effectiveness of the  monitoring and reporting systems, it will be important for  governments to establish robust and reliable systems. The approach could become particularly relevant if SAIs, in-line with their </a:t>
            </a:r>
          </a:p>
          <a:p>
            <a:r>
              <a:rPr lang="en-US" dirty="0"/>
              <a:t>legislation,   could engage the relevant role-players during the  process of establishing effective reporting and monitoring systems to provide insight.</a:t>
            </a:r>
          </a:p>
          <a:p>
            <a:endParaRPr lang="en-US" dirty="0"/>
          </a:p>
          <a:p>
            <a:r>
              <a:rPr lang="en-US" dirty="0"/>
              <a:t>In the regional context, some challenges exist in the implementation of this approach. Data collection can prove to be a challenge because Governments struggle to set up sound and reliable monitoring systems, and statistics departments do not always produce reliable data. In addition, the potential of new technologies and engagement with external stakeholders to gather data is not leveraged in the region, which calls for exploring new ways of using IT and engaging with citizens. </a:t>
            </a:r>
          </a:p>
          <a:p>
            <a:endParaRPr lang="en-US" dirty="0"/>
          </a:p>
          <a:p>
            <a:r>
              <a:rPr lang="en-US" dirty="0"/>
              <a:t>With regards to the SAIs involvement, their level of independence is  critical for the implementation of this approach because it will increase the credibility of their reporting, and due consideration should be given to their levels of capacity and maturity which may differ across the Continent. This provides room for AFROSAI and its organs (Sub-regions, Working Groups and Technical Committees) to support their SAIs in assessing the readiness of systems and data to be used by governments. This  could include developing and providing expertise to SAIs on Data collection and/or developing guidelines and research on how to </a:t>
            </a:r>
          </a:p>
          <a:p>
            <a:r>
              <a:rPr lang="en-US" dirty="0"/>
              <a:t>understand the readiness of the national systems and; how best to audit national monitoring and reporting systems. </a:t>
            </a:r>
          </a:p>
          <a:p>
            <a:endParaRPr lang="en-US" dirty="0"/>
          </a:p>
          <a:p>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6</a:t>
            </a:fld>
            <a:endParaRPr lang="fr-CM"/>
          </a:p>
        </p:txBody>
      </p:sp>
    </p:spTree>
    <p:extLst>
      <p:ext uri="{BB962C8B-B14F-4D97-AF65-F5344CB8AC3E}">
        <p14:creationId xmlns:p14="http://schemas.microsoft.com/office/powerpoint/2010/main" xmlns="" val="3640674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Given the new trends in public financial management,  approach n°2 appears to be highly relevant because achieving the SDGs will require governments to provide public services efficiently and effectively, at all levels of government. In that regard, performance audits will be crucial to assess the effectiveness, the efficiency and the economy of government’s programs contributing to the SDGs.  </a:t>
            </a:r>
          </a:p>
          <a:p>
            <a:endParaRPr lang="en-US" dirty="0"/>
          </a:p>
          <a:p>
            <a:r>
              <a:rPr lang="en-US" dirty="0"/>
              <a:t>AFROSAI Region can play a key role in implementing this approach since most of its member SAIs  have the mandate to conduct Performance Audits. Even though, there is gap among AFROSAI member SAIs, where some SAIs have a long-standing experience undertaking performance audits, while other have SAIs have yet to </a:t>
            </a:r>
          </a:p>
          <a:p>
            <a:r>
              <a:rPr lang="en-US" dirty="0"/>
              <a:t>start implementing performance audits, we can already note that joint, coordinated or parallel performance audits  have already been conducted at the regional and sub-regional level. </a:t>
            </a:r>
          </a:p>
          <a:p>
            <a:endParaRPr lang="en-US" dirty="0"/>
          </a:p>
          <a:p>
            <a:r>
              <a:rPr lang="en-US" dirty="0"/>
              <a:t>To create more impact, a joint planning exercise could be carried out at the Regional or Sub-Regional Level to see how within a timeframe the Region can cover the SDGs or alternatively to determine which SDGs are the most crucial and need to be covered.   Ultimately, the Region should develop a process to aggregate the results of performance audits and produce regional reports. The results and findings of those audits could then be transformed into messages that can be communicated to the INTOSAI and relevant stakeholders such as the African Union, the United Nations or the donor community. </a:t>
            </a:r>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7</a:t>
            </a:fld>
            <a:endParaRPr lang="fr-CM"/>
          </a:p>
        </p:txBody>
      </p:sp>
    </p:spTree>
    <p:extLst>
      <p:ext uri="{BB962C8B-B14F-4D97-AF65-F5344CB8AC3E}">
        <p14:creationId xmlns:p14="http://schemas.microsoft.com/office/powerpoint/2010/main" xmlns="" val="3095749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most African countries are aiming to achieve more transparency and efficiency, through the promotion of good governance and accountability. With regards to the role of SAIs in assessing and supporting the implementation of SDG 16, the Regional Group can contribute at three levels. Firstly by supporting the SAIs in their advocacy for the improvement of public financial management, including the accounting frameworks. Secondly, the regions can facilitate widening the audit scope to include the audit of performance information. And finally, by using the audit results from the SAIs to provide regional analysis to identify common challenges to financial management and good governance. </a:t>
            </a:r>
          </a:p>
          <a:p>
            <a:endParaRPr lang="en-US" dirty="0"/>
          </a:p>
          <a:p>
            <a:r>
              <a:rPr lang="en-US" dirty="0"/>
              <a:t>A useful exercise to understand the main challenges of public finances in the region, would be to develop a “heat map” of the public finance management system, identifying the “risk factors” that need particular attention, and based on this develop templates to audit the PFM system. The audit results can also be transformed into messages and enable the Region to provide recommendations and advice on PFM to relevant stakeholders. </a:t>
            </a:r>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8</a:t>
            </a:fld>
            <a:endParaRPr lang="fr-CM"/>
          </a:p>
        </p:txBody>
      </p:sp>
    </p:spTree>
    <p:extLst>
      <p:ext uri="{BB962C8B-B14F-4D97-AF65-F5344CB8AC3E}">
        <p14:creationId xmlns:p14="http://schemas.microsoft.com/office/powerpoint/2010/main" xmlns="" val="1911446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SAIs need to “walk the talk” and lead by example in continuously demonstrating good governance. Therefore, in line with ISSAI 12 and ISSAI 20, SAIs need to be models of transparency and accountability by reporting on their own performance and operations. </a:t>
            </a:r>
          </a:p>
          <a:p>
            <a:endParaRPr lang="en-US" dirty="0"/>
          </a:p>
          <a:p>
            <a:r>
              <a:rPr lang="en-US" dirty="0"/>
              <a:t>In that regard, the SAI-PMF is a useful tool and AFROSAI is very appreciative of the introduction of indicators for the SAIs with judicial powers (which account for almost half of the SAIs within the Region) in the latest version of the SAI PMF. However, its full application to the SAIs within the AFROSAI region can be demanding for a variety of reasons, including the fact that the assessment can be time consuming, costly, resource demanding and difficult to repeat on a </a:t>
            </a:r>
          </a:p>
          <a:p>
            <a:r>
              <a:rPr lang="en-US" dirty="0"/>
              <a:t>yearly basis. In addition, the publication of reports coming from this assessment can prove to be an issue.</a:t>
            </a:r>
          </a:p>
          <a:p>
            <a:endParaRPr lang="en-US" dirty="0"/>
          </a:p>
          <a:p>
            <a:r>
              <a:rPr lang="en-US" dirty="0"/>
              <a:t>AFROSAI also acknowledges the existence of other tools within the Region that can be used to assess the performance of SAIs, as it is the case with the ICBF (Institutional Capacity Building Framework) which is used in the AFROSAI-E sub-region</a:t>
            </a:r>
            <a:r>
              <a:rPr lang="en-US" baseline="0" dirty="0"/>
              <a:t> or The CREFIAF Sub-region which adopted in 2010,  the framework for viable SAI which is tool that should help assess the performance of member SAIs.</a:t>
            </a:r>
          </a:p>
          <a:p>
            <a:endParaRPr lang="en-US" baseline="0" dirty="0"/>
          </a:p>
          <a:p>
            <a:r>
              <a:rPr lang="en-US" dirty="0"/>
              <a:t>Therefore the Region supports the principle of the creation of a global SAI performance measurement framework, but this global tool should accommodate Regional and Sub Regional specificities, and To support the implementation of this approach, the Region should report on their members’ performance and both from an internal and an external perspective. As such, the reporting could be directed towards the Regional Organs (General Assembly, Governing Board), INTOSAI and External stakeholders. </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 conclusion, it is safe to say that AFROSAI Region is strongly committed to contribute to the achievement of the United Nations Agenda for Sustainable Development, by implementing the 4 approaches identified by INTOSAI and putting them in the Regional perspective. </a:t>
            </a:r>
            <a:endParaRPr lang="fr-CM" b="1" dirty="0"/>
          </a:p>
          <a:p>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9</a:t>
            </a:fld>
            <a:endParaRPr lang="fr-CM"/>
          </a:p>
        </p:txBody>
      </p:sp>
    </p:spTree>
    <p:extLst>
      <p:ext uri="{BB962C8B-B14F-4D97-AF65-F5344CB8AC3E}">
        <p14:creationId xmlns:p14="http://schemas.microsoft.com/office/powerpoint/2010/main" xmlns="" val="1802773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M" dirty="0"/>
          </a:p>
        </p:txBody>
      </p:sp>
      <p:sp>
        <p:nvSpPr>
          <p:cNvPr id="4" name="Espace réservé du numéro de diapositive 3"/>
          <p:cNvSpPr>
            <a:spLocks noGrp="1"/>
          </p:cNvSpPr>
          <p:nvPr>
            <p:ph type="sldNum" sz="quarter" idx="10"/>
          </p:nvPr>
        </p:nvSpPr>
        <p:spPr/>
        <p:txBody>
          <a:bodyPr/>
          <a:lstStyle/>
          <a:p>
            <a:fld id="{13C0DB08-9E32-4479-817B-1028042BA190}" type="slidenum">
              <a:rPr lang="fr-CM" smtClean="0"/>
              <a:pPr/>
              <a:t>10</a:t>
            </a:fld>
            <a:endParaRPr lang="fr-CM"/>
          </a:p>
        </p:txBody>
      </p:sp>
    </p:spTree>
    <p:extLst>
      <p:ext uri="{BB962C8B-B14F-4D97-AF65-F5344CB8AC3E}">
        <p14:creationId xmlns:p14="http://schemas.microsoft.com/office/powerpoint/2010/main" xmlns="" val="261090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M"/>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M"/>
          </a:p>
        </p:txBody>
      </p:sp>
      <p:sp>
        <p:nvSpPr>
          <p:cNvPr id="4" name="Espace réservé de la date 3"/>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5" name="Espace réservé du pied de page 4"/>
          <p:cNvSpPr>
            <a:spLocks noGrp="1"/>
          </p:cNvSpPr>
          <p:nvPr>
            <p:ph type="ftr" sz="quarter" idx="11"/>
          </p:nvPr>
        </p:nvSpPr>
        <p:spPr/>
        <p:txBody>
          <a:bodyPr/>
          <a:lstStyle/>
          <a:p>
            <a:endParaRPr lang="fr-CM"/>
          </a:p>
        </p:txBody>
      </p:sp>
      <p:sp>
        <p:nvSpPr>
          <p:cNvPr id="6" name="Espace réservé du numéro de diapositive 5"/>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1478754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M"/>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4" name="Espace réservé de la date 3"/>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5" name="Espace réservé du pied de page 4"/>
          <p:cNvSpPr>
            <a:spLocks noGrp="1"/>
          </p:cNvSpPr>
          <p:nvPr>
            <p:ph type="ftr" sz="quarter" idx="11"/>
          </p:nvPr>
        </p:nvSpPr>
        <p:spPr/>
        <p:txBody>
          <a:bodyPr/>
          <a:lstStyle/>
          <a:p>
            <a:endParaRPr lang="fr-CM"/>
          </a:p>
        </p:txBody>
      </p:sp>
      <p:sp>
        <p:nvSpPr>
          <p:cNvPr id="6" name="Espace réservé du numéro de diapositive 5"/>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413773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M"/>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5" name="Espace réservé du pied de page 4"/>
          <p:cNvSpPr>
            <a:spLocks noGrp="1"/>
          </p:cNvSpPr>
          <p:nvPr>
            <p:ph type="ftr" sz="quarter" idx="11"/>
          </p:nvPr>
        </p:nvSpPr>
        <p:spPr/>
        <p:txBody>
          <a:bodyPr/>
          <a:lstStyle/>
          <a:p>
            <a:endParaRPr lang="fr-CM"/>
          </a:p>
        </p:txBody>
      </p:sp>
      <p:sp>
        <p:nvSpPr>
          <p:cNvPr id="6" name="Espace réservé du numéro de diapositive 5"/>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3213875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M"/>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5" name="Espace réservé de la date 4"/>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6" name="Espace réservé du pied de page 5"/>
          <p:cNvSpPr>
            <a:spLocks noGrp="1"/>
          </p:cNvSpPr>
          <p:nvPr>
            <p:ph type="ftr" sz="quarter" idx="11"/>
          </p:nvPr>
        </p:nvSpPr>
        <p:spPr/>
        <p:txBody>
          <a:bodyPr/>
          <a:lstStyle/>
          <a:p>
            <a:endParaRPr lang="fr-CM"/>
          </a:p>
        </p:txBody>
      </p:sp>
      <p:sp>
        <p:nvSpPr>
          <p:cNvPr id="7" name="Espace réservé du numéro de diapositive 6"/>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739764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M"/>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7" name="Espace réservé de la date 6"/>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8" name="Espace réservé du pied de page 7"/>
          <p:cNvSpPr>
            <a:spLocks noGrp="1"/>
          </p:cNvSpPr>
          <p:nvPr>
            <p:ph type="ftr" sz="quarter" idx="11"/>
          </p:nvPr>
        </p:nvSpPr>
        <p:spPr/>
        <p:txBody>
          <a:bodyPr/>
          <a:lstStyle/>
          <a:p>
            <a:endParaRPr lang="fr-CM"/>
          </a:p>
        </p:txBody>
      </p:sp>
      <p:sp>
        <p:nvSpPr>
          <p:cNvPr id="9" name="Espace réservé du numéro de diapositive 8"/>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4238362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M"/>
          </a:p>
        </p:txBody>
      </p:sp>
      <p:sp>
        <p:nvSpPr>
          <p:cNvPr id="3" name="Espace réservé de la date 2"/>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4" name="Espace réservé du pied de page 3"/>
          <p:cNvSpPr>
            <a:spLocks noGrp="1"/>
          </p:cNvSpPr>
          <p:nvPr>
            <p:ph type="ftr" sz="quarter" idx="11"/>
          </p:nvPr>
        </p:nvSpPr>
        <p:spPr/>
        <p:txBody>
          <a:bodyPr/>
          <a:lstStyle/>
          <a:p>
            <a:endParaRPr lang="fr-CM"/>
          </a:p>
        </p:txBody>
      </p:sp>
      <p:sp>
        <p:nvSpPr>
          <p:cNvPr id="5" name="Espace réservé du numéro de diapositive 4"/>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4216818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3" name="Espace réservé du pied de page 2"/>
          <p:cNvSpPr>
            <a:spLocks noGrp="1"/>
          </p:cNvSpPr>
          <p:nvPr>
            <p:ph type="ftr" sz="quarter" idx="11"/>
          </p:nvPr>
        </p:nvSpPr>
        <p:spPr/>
        <p:txBody>
          <a:bodyPr/>
          <a:lstStyle/>
          <a:p>
            <a:endParaRPr lang="fr-CM"/>
          </a:p>
        </p:txBody>
      </p:sp>
      <p:sp>
        <p:nvSpPr>
          <p:cNvPr id="4" name="Espace réservé du numéro de diapositive 3"/>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2827105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M"/>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6" name="Espace réservé du pied de page 5"/>
          <p:cNvSpPr>
            <a:spLocks noGrp="1"/>
          </p:cNvSpPr>
          <p:nvPr>
            <p:ph type="ftr" sz="quarter" idx="11"/>
          </p:nvPr>
        </p:nvSpPr>
        <p:spPr/>
        <p:txBody>
          <a:bodyPr/>
          <a:lstStyle/>
          <a:p>
            <a:endParaRPr lang="fr-CM"/>
          </a:p>
        </p:txBody>
      </p:sp>
      <p:sp>
        <p:nvSpPr>
          <p:cNvPr id="7" name="Espace réservé du numéro de diapositive 6"/>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1168821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M"/>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M"/>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6" name="Espace réservé du pied de page 5"/>
          <p:cNvSpPr>
            <a:spLocks noGrp="1"/>
          </p:cNvSpPr>
          <p:nvPr>
            <p:ph type="ftr" sz="quarter" idx="11"/>
          </p:nvPr>
        </p:nvSpPr>
        <p:spPr/>
        <p:txBody>
          <a:bodyPr/>
          <a:lstStyle/>
          <a:p>
            <a:endParaRPr lang="fr-CM"/>
          </a:p>
        </p:txBody>
      </p:sp>
      <p:sp>
        <p:nvSpPr>
          <p:cNvPr id="7" name="Espace réservé du numéro de diapositive 6"/>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60470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M"/>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4" name="Espace réservé de la date 3"/>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5" name="Espace réservé du pied de page 4"/>
          <p:cNvSpPr>
            <a:spLocks noGrp="1"/>
          </p:cNvSpPr>
          <p:nvPr>
            <p:ph type="ftr" sz="quarter" idx="11"/>
          </p:nvPr>
        </p:nvSpPr>
        <p:spPr/>
        <p:txBody>
          <a:bodyPr/>
          <a:lstStyle/>
          <a:p>
            <a:endParaRPr lang="fr-CM"/>
          </a:p>
        </p:txBody>
      </p:sp>
      <p:sp>
        <p:nvSpPr>
          <p:cNvPr id="6" name="Espace réservé du numéro de diapositive 5"/>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3123546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M"/>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4" name="Espace réservé de la date 3"/>
          <p:cNvSpPr>
            <a:spLocks noGrp="1"/>
          </p:cNvSpPr>
          <p:nvPr>
            <p:ph type="dt" sz="half" idx="10"/>
          </p:nvPr>
        </p:nvSpPr>
        <p:spPr/>
        <p:txBody>
          <a:bodyPr/>
          <a:lstStyle/>
          <a:p>
            <a:fld id="{5E232C43-4E54-416F-AA62-173CB5884D93}" type="datetimeFigureOut">
              <a:rPr lang="fr-CM" smtClean="0"/>
              <a:pPr/>
              <a:t>12/09/2016</a:t>
            </a:fld>
            <a:endParaRPr lang="fr-CM"/>
          </a:p>
        </p:txBody>
      </p:sp>
      <p:sp>
        <p:nvSpPr>
          <p:cNvPr id="5" name="Espace réservé du pied de page 4"/>
          <p:cNvSpPr>
            <a:spLocks noGrp="1"/>
          </p:cNvSpPr>
          <p:nvPr>
            <p:ph type="ftr" sz="quarter" idx="11"/>
          </p:nvPr>
        </p:nvSpPr>
        <p:spPr/>
        <p:txBody>
          <a:bodyPr/>
          <a:lstStyle/>
          <a:p>
            <a:endParaRPr lang="fr-CM"/>
          </a:p>
        </p:txBody>
      </p:sp>
      <p:sp>
        <p:nvSpPr>
          <p:cNvPr id="6" name="Espace réservé du numéro de diapositive 5"/>
          <p:cNvSpPr>
            <a:spLocks noGrp="1"/>
          </p:cNvSpPr>
          <p:nvPr>
            <p:ph type="sldNum" sz="quarter" idx="12"/>
          </p:nvPr>
        </p:nvSpPr>
        <p:spPr/>
        <p:txBody>
          <a:body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271352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M"/>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M"/>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232C43-4E54-416F-AA62-173CB5884D93}" type="datetimeFigureOut">
              <a:rPr lang="fr-CM" smtClean="0"/>
              <a:pPr/>
              <a:t>12/09/2016</a:t>
            </a:fld>
            <a:endParaRPr lang="fr-CM"/>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M"/>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0056BD-87E5-4127-BE38-AB33523DBC44}" type="slidenum">
              <a:rPr lang="fr-CM" smtClean="0"/>
              <a:pPr/>
              <a:t>‹N°›</a:t>
            </a:fld>
            <a:endParaRPr lang="fr-CM"/>
          </a:p>
        </p:txBody>
      </p:sp>
    </p:spTree>
    <p:extLst>
      <p:ext uri="{BB962C8B-B14F-4D97-AF65-F5344CB8AC3E}">
        <p14:creationId xmlns:p14="http://schemas.microsoft.com/office/powerpoint/2010/main" xmlns="" val="2711496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en-NZ" b="1" i="1" dirty="0"/>
              <a:t>How INTOSAI  can contribute to the UN 2030 Agenda for Sustainable Development,?</a:t>
            </a:r>
            <a:r>
              <a:rPr lang="fr-CM" dirty="0"/>
              <a:t/>
            </a:r>
            <a:br>
              <a:rPr lang="fr-CM" dirty="0"/>
            </a:br>
            <a:endParaRPr lang="fr-CM" dirty="0"/>
          </a:p>
        </p:txBody>
      </p:sp>
      <p:sp>
        <p:nvSpPr>
          <p:cNvPr id="3" name="Sous-titre 2"/>
          <p:cNvSpPr>
            <a:spLocks noGrp="1"/>
          </p:cNvSpPr>
          <p:nvPr>
            <p:ph type="subTitle" idx="1"/>
          </p:nvPr>
        </p:nvSpPr>
        <p:spPr/>
        <p:txBody>
          <a:bodyPr>
            <a:normAutofit/>
          </a:bodyPr>
          <a:lstStyle/>
          <a:p>
            <a:r>
              <a:rPr lang="en-CA" sz="3600" b="1" dirty="0">
                <a:solidFill>
                  <a:srgbClr val="00B050"/>
                </a:solidFill>
                <a:latin typeface="Candara"/>
                <a:ea typeface="Times New Roman"/>
                <a:cs typeface="Times New Roman"/>
              </a:rPr>
              <a:t>AFROSAI POSITION ON INCOSAI Theme n°1</a:t>
            </a:r>
            <a:endParaRPr lang="fr-CM" sz="36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13903" y="4940710"/>
            <a:ext cx="3664974" cy="1545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26853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M" b="1" dirty="0" err="1">
                <a:solidFill>
                  <a:srgbClr val="00B050"/>
                </a:solidFill>
              </a:rPr>
              <a:t>INTOSAI’s</a:t>
            </a:r>
            <a:r>
              <a:rPr lang="fr-CM" b="1" dirty="0">
                <a:solidFill>
                  <a:srgbClr val="00B050"/>
                </a:solidFill>
              </a:rPr>
              <a:t>  </a:t>
            </a:r>
            <a:r>
              <a:rPr lang="fr-CM" b="1" dirty="0" err="1">
                <a:solidFill>
                  <a:srgbClr val="00B050"/>
                </a:solidFill>
              </a:rPr>
              <a:t>current</a:t>
            </a:r>
            <a:r>
              <a:rPr lang="fr-CM" b="1" dirty="0">
                <a:solidFill>
                  <a:srgbClr val="00B050"/>
                </a:solidFill>
              </a:rPr>
              <a:t> and </a:t>
            </a:r>
            <a:r>
              <a:rPr lang="fr-CM" b="1" dirty="0" err="1">
                <a:solidFill>
                  <a:srgbClr val="00B050"/>
                </a:solidFill>
              </a:rPr>
              <a:t>past</a:t>
            </a:r>
            <a:r>
              <a:rPr lang="fr-CM" b="1" dirty="0">
                <a:solidFill>
                  <a:srgbClr val="00B050"/>
                </a:solidFill>
              </a:rPr>
              <a:t> initiatives on </a:t>
            </a:r>
            <a:r>
              <a:rPr lang="fr-CM" b="1" dirty="0" err="1">
                <a:solidFill>
                  <a:srgbClr val="00B050"/>
                </a:solidFill>
              </a:rPr>
              <a:t>SDGs</a:t>
            </a:r>
            <a:endParaRPr lang="fr-CM" b="1" dirty="0">
              <a:solidFill>
                <a:srgbClr val="00B050"/>
              </a:solidFill>
            </a:endParaRPr>
          </a:p>
        </p:txBody>
      </p:sp>
      <p:sp>
        <p:nvSpPr>
          <p:cNvPr id="3" name="Espace réservé du contenu 2"/>
          <p:cNvSpPr>
            <a:spLocks noGrp="1"/>
          </p:cNvSpPr>
          <p:nvPr>
            <p:ph idx="1"/>
          </p:nvPr>
        </p:nvSpPr>
        <p:spPr>
          <a:xfrm>
            <a:off x="757083" y="1847748"/>
            <a:ext cx="10515600" cy="4351338"/>
          </a:xfrm>
        </p:spPr>
        <p:txBody>
          <a:bodyPr/>
          <a:lstStyle/>
          <a:p>
            <a:r>
              <a:rPr lang="de-DE" dirty="0"/>
              <a:t>23d UN/INTOSAI Symposium on UN Post-2015 Development Agenda</a:t>
            </a:r>
          </a:p>
          <a:p>
            <a:endParaRPr lang="de-DE" dirty="0"/>
          </a:p>
          <a:p>
            <a:r>
              <a:rPr lang="en-GB" dirty="0"/>
              <a:t>Knowledge Sharing Platform on SDGs</a:t>
            </a:r>
          </a:p>
          <a:p>
            <a:endParaRPr lang="en-GB" dirty="0"/>
          </a:p>
          <a:p>
            <a:r>
              <a:rPr lang="fr-CM" dirty="0"/>
              <a:t>Introduction of </a:t>
            </a:r>
            <a:r>
              <a:rPr lang="fr-CM" dirty="0" err="1"/>
              <a:t>SDGs</a:t>
            </a:r>
            <a:r>
              <a:rPr lang="fr-CM" dirty="0"/>
              <a:t> in the 2017-2022 Strategic Plan</a:t>
            </a:r>
          </a:p>
          <a:p>
            <a:endParaRPr lang="fr-CM" dirty="0"/>
          </a:p>
          <a:p>
            <a:r>
              <a:rPr lang="fr-CM" dirty="0" err="1"/>
              <a:t>Theme</a:t>
            </a:r>
            <a:r>
              <a:rPr lang="fr-CM" dirty="0"/>
              <a:t> to </a:t>
            </a:r>
            <a:r>
              <a:rPr lang="fr-CM" dirty="0" err="1"/>
              <a:t>be</a:t>
            </a:r>
            <a:r>
              <a:rPr lang="fr-CM" dirty="0"/>
              <a:t> </a:t>
            </a:r>
            <a:r>
              <a:rPr lang="fr-CM" dirty="0" err="1"/>
              <a:t>discussed</a:t>
            </a:r>
            <a:r>
              <a:rPr lang="fr-CM" dirty="0"/>
              <a:t> at INCOSAI 2016</a:t>
            </a:r>
          </a:p>
          <a:p>
            <a:endParaRPr lang="de-DE" dirty="0"/>
          </a:p>
          <a:p>
            <a:endParaRPr lang="de-DE" dirty="0"/>
          </a:p>
          <a:p>
            <a:endParaRPr lang="fr-CM"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829800" y="4889091"/>
            <a:ext cx="1917290" cy="1545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9818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M" b="1" dirty="0">
                <a:solidFill>
                  <a:srgbClr val="00B050"/>
                </a:solidFill>
              </a:rPr>
              <a:t>INCOSAI 2016</a:t>
            </a:r>
          </a:p>
        </p:txBody>
      </p:sp>
      <p:sp>
        <p:nvSpPr>
          <p:cNvPr id="3" name="Espace réservé du contenu 2"/>
          <p:cNvSpPr>
            <a:spLocks noGrp="1"/>
          </p:cNvSpPr>
          <p:nvPr>
            <p:ph idx="1"/>
          </p:nvPr>
        </p:nvSpPr>
        <p:spPr>
          <a:xfrm>
            <a:off x="915573" y="1431729"/>
            <a:ext cx="10515600" cy="4351338"/>
          </a:xfrm>
        </p:spPr>
        <p:txBody>
          <a:bodyPr/>
          <a:lstStyle/>
          <a:p>
            <a:pPr algn="just">
              <a:lnSpc>
                <a:spcPct val="200000"/>
              </a:lnSpc>
            </a:pPr>
            <a:r>
              <a:rPr lang="en-GB" dirty="0"/>
              <a:t>Theme I of the coming XXII INOCSAI, which will be chaired by the SAI of Saudi Arabia in cooperation with the SAI of UAE, will be </a:t>
            </a:r>
            <a:r>
              <a:rPr lang="en-GB" b="1" dirty="0"/>
              <a:t>“How INTOSAI can contribute to the UN post 2015 agenda including good governance in order to strengthen the fight against corruption?”</a:t>
            </a:r>
            <a:endParaRPr lang="fr-CM" b="1" dirty="0"/>
          </a:p>
          <a:p>
            <a:endParaRPr lang="fr-CM"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737186" y="5310554"/>
            <a:ext cx="2454814" cy="11761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2344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52893" y="5247249"/>
            <a:ext cx="1990578" cy="13082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re 1"/>
          <p:cNvSpPr>
            <a:spLocks noGrp="1"/>
          </p:cNvSpPr>
          <p:nvPr>
            <p:ph type="title"/>
          </p:nvPr>
        </p:nvSpPr>
        <p:spPr>
          <a:xfrm>
            <a:off x="838200" y="365126"/>
            <a:ext cx="10515600" cy="1133084"/>
          </a:xfrm>
        </p:spPr>
        <p:txBody>
          <a:bodyPr/>
          <a:lstStyle/>
          <a:p>
            <a:pPr algn="ctr"/>
            <a:r>
              <a:rPr lang="fr-CM" b="1" dirty="0">
                <a:solidFill>
                  <a:srgbClr val="00B050"/>
                </a:solidFill>
              </a:rPr>
              <a:t>INTOSAI  4 </a:t>
            </a:r>
            <a:r>
              <a:rPr lang="fr-CM" b="1" dirty="0" err="1">
                <a:solidFill>
                  <a:srgbClr val="00B050"/>
                </a:solidFill>
              </a:rPr>
              <a:t>approaches</a:t>
            </a:r>
            <a:r>
              <a:rPr lang="fr-CM" b="1" dirty="0">
                <a:solidFill>
                  <a:srgbClr val="00B050"/>
                </a:solidFill>
              </a:rPr>
              <a:t> to </a:t>
            </a:r>
            <a:r>
              <a:rPr lang="fr-CM" b="1" dirty="0" err="1">
                <a:solidFill>
                  <a:srgbClr val="00B050"/>
                </a:solidFill>
              </a:rPr>
              <a:t>SDGs</a:t>
            </a:r>
            <a:endParaRPr lang="fr-CM" b="1" dirty="0">
              <a:solidFill>
                <a:srgbClr val="00B050"/>
              </a:solidFill>
            </a:endParaRPr>
          </a:p>
        </p:txBody>
      </p:sp>
      <p:sp>
        <p:nvSpPr>
          <p:cNvPr id="3" name="Espace réservé du contenu 2"/>
          <p:cNvSpPr>
            <a:spLocks noGrp="1"/>
          </p:cNvSpPr>
          <p:nvPr>
            <p:ph idx="1"/>
          </p:nvPr>
        </p:nvSpPr>
        <p:spPr>
          <a:xfrm>
            <a:off x="838200" y="1413803"/>
            <a:ext cx="10515600" cy="5141742"/>
          </a:xfrm>
        </p:spPr>
        <p:txBody>
          <a:bodyPr>
            <a:normAutofit fontScale="85000" lnSpcReduction="20000"/>
          </a:bodyPr>
          <a:lstStyle/>
          <a:p>
            <a:pPr algn="just">
              <a:buFont typeface="Wingdings" panose="05000000000000000000" pitchFamily="2" charset="2"/>
              <a:buChar char="Ø"/>
            </a:pPr>
            <a:r>
              <a:rPr lang="en-US" sz="3100" dirty="0"/>
              <a:t>assessing the readiness of national systems to report on progress towards the achievement of the SDGs, and subsequently to audit their operation and the reliability of the data they produce (</a:t>
            </a:r>
            <a:r>
              <a:rPr lang="en-US" sz="3100" b="1" dirty="0"/>
              <a:t>Approach 1</a:t>
            </a:r>
            <a:r>
              <a:rPr lang="en-US" sz="3100" dirty="0"/>
              <a:t>);</a:t>
            </a:r>
          </a:p>
          <a:p>
            <a:pPr marL="0" indent="0">
              <a:buNone/>
            </a:pPr>
            <a:endParaRPr lang="en-US" dirty="0"/>
          </a:p>
          <a:p>
            <a:pPr algn="just">
              <a:buFont typeface="Wingdings" panose="05000000000000000000" pitchFamily="2" charset="2"/>
              <a:buChar char="Ø"/>
            </a:pPr>
            <a:r>
              <a:rPr lang="en-US" sz="3100" dirty="0"/>
              <a:t>undertaking performance audits that examine the economy, efficiency, and effectiveness of key government programs that contribute to specific aspects of the SDGs (</a:t>
            </a:r>
            <a:r>
              <a:rPr lang="en-US" sz="3100" b="1" dirty="0"/>
              <a:t>Approach 2</a:t>
            </a:r>
            <a:r>
              <a:rPr lang="en-US" sz="3100" dirty="0"/>
              <a:t>);</a:t>
            </a:r>
          </a:p>
          <a:p>
            <a:pPr marL="0" indent="0">
              <a:buNone/>
            </a:pPr>
            <a:endParaRPr lang="en-US" dirty="0"/>
          </a:p>
          <a:p>
            <a:pPr algn="just">
              <a:buFont typeface="Wingdings" panose="05000000000000000000" pitchFamily="2" charset="2"/>
              <a:buChar char="Ø"/>
            </a:pPr>
            <a:r>
              <a:rPr lang="en-US" sz="3100" dirty="0"/>
              <a:t>assessing and supporting the implementation of SDG 16 which relates in part to transparent, efficient, and accountable institutions; and (</a:t>
            </a:r>
            <a:r>
              <a:rPr lang="en-US" sz="3100" b="1" dirty="0"/>
              <a:t>Approach 3</a:t>
            </a:r>
            <a:r>
              <a:rPr lang="en-US" sz="3100" dirty="0"/>
              <a:t>)</a:t>
            </a:r>
          </a:p>
          <a:p>
            <a:pPr marL="0" indent="0">
              <a:buNone/>
            </a:pPr>
            <a:endParaRPr lang="en-US" dirty="0"/>
          </a:p>
          <a:p>
            <a:pPr algn="just">
              <a:buFont typeface="Wingdings" panose="05000000000000000000" pitchFamily="2" charset="2"/>
              <a:buChar char="Ø"/>
            </a:pPr>
            <a:r>
              <a:rPr lang="en-US" sz="3100" dirty="0"/>
              <a:t>being models of transparency and accountability in their own operations, including auditing and reporting (</a:t>
            </a:r>
            <a:r>
              <a:rPr lang="en-US" sz="3100" b="1" dirty="0"/>
              <a:t>Approach 4</a:t>
            </a:r>
            <a:r>
              <a:rPr lang="en-US" sz="3100" dirty="0"/>
              <a:t>).</a:t>
            </a:r>
          </a:p>
          <a:p>
            <a:endParaRPr lang="fr-CM" dirty="0"/>
          </a:p>
        </p:txBody>
      </p:sp>
    </p:spTree>
    <p:extLst>
      <p:ext uri="{BB962C8B-B14F-4D97-AF65-F5344CB8AC3E}">
        <p14:creationId xmlns:p14="http://schemas.microsoft.com/office/powerpoint/2010/main" xmlns="" val="2049284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M" dirty="0"/>
              <a:t>	</a:t>
            </a:r>
            <a:r>
              <a:rPr lang="fr-CM" b="1" dirty="0">
                <a:solidFill>
                  <a:srgbClr val="00B050"/>
                </a:solidFill>
              </a:rPr>
              <a:t>AFROSAI position on INTOSAI </a:t>
            </a:r>
            <a:r>
              <a:rPr lang="fr-CM" b="1" dirty="0" err="1">
                <a:solidFill>
                  <a:srgbClr val="00B050"/>
                </a:solidFill>
              </a:rPr>
              <a:t>approach</a:t>
            </a:r>
            <a:r>
              <a:rPr lang="fr-CM" b="1" dirty="0">
                <a:solidFill>
                  <a:srgbClr val="00B050"/>
                </a:solidFill>
              </a:rPr>
              <a:t> to </a:t>
            </a:r>
            <a:r>
              <a:rPr lang="fr-CM" b="1" dirty="0" err="1">
                <a:solidFill>
                  <a:srgbClr val="00B050"/>
                </a:solidFill>
              </a:rPr>
              <a:t>SDGs</a:t>
            </a:r>
            <a:endParaRPr lang="fr-CM" b="1" dirty="0">
              <a:solidFill>
                <a:srgbClr val="00B050"/>
              </a:solidFill>
            </a:endParaRPr>
          </a:p>
        </p:txBody>
      </p:sp>
      <p:sp>
        <p:nvSpPr>
          <p:cNvPr id="3" name="Espace réservé du contenu 2"/>
          <p:cNvSpPr>
            <a:spLocks noGrp="1"/>
          </p:cNvSpPr>
          <p:nvPr>
            <p:ph idx="1"/>
          </p:nvPr>
        </p:nvSpPr>
        <p:spPr/>
        <p:txBody>
          <a:bodyPr/>
          <a:lstStyle/>
          <a:p>
            <a:pPr marL="0" indent="0" algn="just">
              <a:lnSpc>
                <a:spcPct val="200000"/>
              </a:lnSpc>
              <a:buNone/>
            </a:pPr>
            <a:r>
              <a:rPr lang="en-US" dirty="0"/>
              <a:t>	Taking into consideration the central roles of INTOSAI and its member SAIs in  promoting good governance and accountability, AFROSAI considers the four approaches to the Sustainable Development Goals (SDGs) as  globally relevant</a:t>
            </a:r>
            <a:endParaRPr lang="fr-CM"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17723" y="5268351"/>
            <a:ext cx="2007142" cy="1232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65286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M" b="1" dirty="0">
                <a:solidFill>
                  <a:srgbClr val="00B050"/>
                </a:solidFill>
              </a:rPr>
              <a:t>COMMENTS ON APPROACH N°1</a:t>
            </a:r>
          </a:p>
        </p:txBody>
      </p:sp>
      <p:sp>
        <p:nvSpPr>
          <p:cNvPr id="3" name="Espace réservé du contenu 2"/>
          <p:cNvSpPr>
            <a:spLocks noGrp="1"/>
          </p:cNvSpPr>
          <p:nvPr>
            <p:ph idx="1"/>
          </p:nvPr>
        </p:nvSpPr>
        <p:spPr>
          <a:xfrm>
            <a:off x="838200" y="1690688"/>
            <a:ext cx="10515600" cy="4787483"/>
          </a:xfrm>
        </p:spPr>
        <p:txBody>
          <a:bodyPr>
            <a:normAutofit/>
          </a:bodyPr>
          <a:lstStyle/>
          <a:p>
            <a:pPr marL="0" indent="0" algn="just">
              <a:lnSpc>
                <a:spcPct val="150000"/>
              </a:lnSpc>
              <a:buNone/>
            </a:pPr>
            <a:r>
              <a:rPr lang="en-US" dirty="0"/>
              <a:t>Noting that progress towards the SDGs will rely on the effectiveness  of the monitoring and reporting systems, it will be important for governments to establish robust and reliable systems. The approach could become particularly relevant if SAIs, in-line with their legislation,   could engage the relevant role-players during the process of establishing effective reporting and monitoring systems to provide insight. </a:t>
            </a:r>
            <a:endParaRPr lang="fr-CM"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52892" y="5725550"/>
            <a:ext cx="1814733" cy="10550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41328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M" b="1" dirty="0">
                <a:solidFill>
                  <a:srgbClr val="00B050"/>
                </a:solidFill>
              </a:rPr>
              <a:t>COMMENTS ON APPROACH N°2</a:t>
            </a:r>
          </a:p>
        </p:txBody>
      </p:sp>
      <p:sp>
        <p:nvSpPr>
          <p:cNvPr id="3" name="Espace réservé du contenu 2"/>
          <p:cNvSpPr>
            <a:spLocks noGrp="1"/>
          </p:cNvSpPr>
          <p:nvPr>
            <p:ph idx="1"/>
          </p:nvPr>
        </p:nvSpPr>
        <p:spPr>
          <a:xfrm>
            <a:off x="838200" y="1568548"/>
            <a:ext cx="10515600" cy="4986997"/>
          </a:xfrm>
        </p:spPr>
        <p:txBody>
          <a:bodyPr>
            <a:normAutofit fontScale="92500" lnSpcReduction="20000"/>
          </a:bodyPr>
          <a:lstStyle/>
          <a:p>
            <a:pPr marL="0" indent="0" algn="just">
              <a:lnSpc>
                <a:spcPct val="150000"/>
              </a:lnSpc>
              <a:buNone/>
            </a:pPr>
            <a:r>
              <a:rPr lang="en-US" sz="3000" dirty="0"/>
              <a:t>Performance audits will be crucial to assess the effectiveness, the  efficiency and the economy of government’s programs contributing to the SDGs.</a:t>
            </a:r>
          </a:p>
          <a:p>
            <a:pPr marL="0" indent="0" algn="just">
              <a:lnSpc>
                <a:spcPct val="150000"/>
              </a:lnSpc>
              <a:buNone/>
            </a:pPr>
            <a:r>
              <a:rPr lang="en-US" sz="3000" dirty="0"/>
              <a:t>AFROSAI Region can play a key role in implementing this approach since most of its member SAIs  have the mandate to conduct Performance Audits and we can already note that joint, coordinated or parallel performance audits  have already been conducted at the regional and sub-regional level</a:t>
            </a:r>
            <a:r>
              <a:rPr lang="en-US" dirty="0"/>
              <a:t>. </a:t>
            </a:r>
            <a:endParaRPr lang="fr-CM"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671538" y="5732584"/>
            <a:ext cx="2401037" cy="1014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6712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M" b="1" dirty="0"/>
              <a:t>             </a:t>
            </a:r>
            <a:r>
              <a:rPr lang="fr-CM" b="1" dirty="0">
                <a:solidFill>
                  <a:srgbClr val="00B050"/>
                </a:solidFill>
              </a:rPr>
              <a:t>COMMENTS ON APPROACH N°3</a:t>
            </a:r>
            <a:endParaRPr lang="fr-CM" dirty="0">
              <a:solidFill>
                <a:srgbClr val="00B050"/>
              </a:solidFill>
            </a:endParaRPr>
          </a:p>
        </p:txBody>
      </p:sp>
      <p:sp>
        <p:nvSpPr>
          <p:cNvPr id="3" name="Espace réservé du contenu 2"/>
          <p:cNvSpPr>
            <a:spLocks noGrp="1"/>
          </p:cNvSpPr>
          <p:nvPr>
            <p:ph idx="1"/>
          </p:nvPr>
        </p:nvSpPr>
        <p:spPr>
          <a:xfrm>
            <a:off x="838200" y="1519311"/>
            <a:ext cx="10515600" cy="5029200"/>
          </a:xfrm>
        </p:spPr>
        <p:txBody>
          <a:bodyPr>
            <a:normAutofit/>
          </a:bodyPr>
          <a:lstStyle/>
          <a:p>
            <a:pPr marL="0" indent="0" algn="just">
              <a:buNone/>
            </a:pPr>
            <a:r>
              <a:rPr lang="en-US" dirty="0"/>
              <a:t>With regards to the role of SAIs in assessing and supporting the implementation of SDG 16, the Regional Group can contribute at three levels.  </a:t>
            </a:r>
          </a:p>
          <a:p>
            <a:pPr marL="0" indent="0" algn="just">
              <a:buNone/>
            </a:pPr>
            <a:endParaRPr lang="en-US" dirty="0"/>
          </a:p>
          <a:p>
            <a:pPr marL="0" indent="0" algn="just">
              <a:buNone/>
            </a:pPr>
            <a:r>
              <a:rPr lang="en-US" dirty="0"/>
              <a:t>Firstly by supporting the SAIs in their advocacy for the improvement of public financial management, including the accounting frameworks.  </a:t>
            </a:r>
          </a:p>
          <a:p>
            <a:pPr marL="0" indent="0" algn="just">
              <a:buNone/>
            </a:pPr>
            <a:endParaRPr lang="en-US" dirty="0"/>
          </a:p>
          <a:p>
            <a:pPr marL="0" indent="0" algn="just">
              <a:buNone/>
            </a:pPr>
            <a:r>
              <a:rPr lang="en-US" dirty="0"/>
              <a:t>Secondly, the regions can facilitate widening the audit scope to include the audit of performance information.  And finally, by using the audit results from the SAIs to provide regional analysis to identify common challenges to financial management and good governance. </a:t>
            </a:r>
            <a:endParaRPr lang="fr-CM"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198510" y="5840361"/>
            <a:ext cx="1909916" cy="8922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22508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134600" y="5692877"/>
            <a:ext cx="2057400" cy="10268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pPr algn="ctr"/>
            <a:r>
              <a:rPr lang="fr-CM" b="1" dirty="0">
                <a:solidFill>
                  <a:srgbClr val="00B050"/>
                </a:solidFill>
              </a:rPr>
              <a:t>COMMENTS ON APPROACH N°4</a:t>
            </a:r>
            <a:endParaRPr lang="fr-CM" dirty="0">
              <a:solidFill>
                <a:srgbClr val="00B050"/>
              </a:solidFill>
            </a:endParaRPr>
          </a:p>
        </p:txBody>
      </p:sp>
      <p:sp>
        <p:nvSpPr>
          <p:cNvPr id="3" name="Espace réservé du contenu 2"/>
          <p:cNvSpPr>
            <a:spLocks noGrp="1"/>
          </p:cNvSpPr>
          <p:nvPr>
            <p:ph idx="1"/>
          </p:nvPr>
        </p:nvSpPr>
        <p:spPr>
          <a:xfrm>
            <a:off x="838200" y="1825624"/>
            <a:ext cx="10515600" cy="4842461"/>
          </a:xfrm>
        </p:spPr>
        <p:txBody>
          <a:bodyPr>
            <a:normAutofit lnSpcReduction="10000"/>
          </a:bodyPr>
          <a:lstStyle/>
          <a:p>
            <a:pPr marL="0" indent="0" algn="just">
              <a:buNone/>
            </a:pPr>
            <a:r>
              <a:rPr lang="en-US" dirty="0"/>
              <a:t>SAIs need to “walk the talk” and lead by example in continuously demonstrating good governance. Therefore, in line with ISSAI 12 and ISSAI 20, SAIs need to be models of transparency and accountability by reporting on their own performance and operations. </a:t>
            </a:r>
          </a:p>
          <a:p>
            <a:pPr marL="0" indent="0">
              <a:buNone/>
            </a:pPr>
            <a:endParaRPr lang="en-US" dirty="0"/>
          </a:p>
          <a:p>
            <a:pPr marL="0" indent="0" algn="just">
              <a:buNone/>
            </a:pPr>
            <a:r>
              <a:rPr lang="en-US" dirty="0"/>
              <a:t>In that regard, the SAI-PMF is a useful tool and AFROSAI is very appreciative of the introduction of indicators for the SAIs with judicial powers (which account for almost half of the SAIs within the Region) in the latest version of the SAI PMF. </a:t>
            </a:r>
          </a:p>
          <a:p>
            <a:pPr marL="0" indent="0">
              <a:buNone/>
            </a:pPr>
            <a:endParaRPr lang="en-US" dirty="0"/>
          </a:p>
          <a:p>
            <a:pPr marL="0" indent="0" algn="just">
              <a:buNone/>
            </a:pPr>
            <a:r>
              <a:rPr lang="en-US" dirty="0"/>
              <a:t>AFROSAI also acknowledges the existence of other tools within the Region that can be used to assess the performance of SAIs.</a:t>
            </a:r>
            <a:endParaRPr lang="fr-CM" dirty="0"/>
          </a:p>
        </p:txBody>
      </p:sp>
    </p:spTree>
    <p:extLst>
      <p:ext uri="{BB962C8B-B14F-4D97-AF65-F5344CB8AC3E}">
        <p14:creationId xmlns:p14="http://schemas.microsoft.com/office/powerpoint/2010/main" xmlns="" val="4240538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M"/>
          </a:p>
        </p:txBody>
      </p:sp>
      <p:sp>
        <p:nvSpPr>
          <p:cNvPr id="3" name="Espace réservé du contenu 2"/>
          <p:cNvSpPr>
            <a:spLocks noGrp="1"/>
          </p:cNvSpPr>
          <p:nvPr>
            <p:ph idx="1"/>
          </p:nvPr>
        </p:nvSpPr>
        <p:spPr/>
        <p:txBody>
          <a:bodyPr/>
          <a:lstStyle/>
          <a:p>
            <a:endParaRPr lang="fr-CM" dirty="0"/>
          </a:p>
          <a:p>
            <a:endParaRPr lang="fr-CM" dirty="0"/>
          </a:p>
          <a:p>
            <a:pPr marL="0" indent="0">
              <a:buNone/>
            </a:pPr>
            <a:r>
              <a:rPr lang="fr-CM" sz="4400" dirty="0"/>
              <a:t>      THANK YOU FOR YOUR KIND ATTENTION</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822426" y="5574890"/>
            <a:ext cx="2020528" cy="9927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3168350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1023</TotalTime>
  <Words>3062</Words>
  <Application>Microsoft Office PowerPoint</Application>
  <PresentationFormat>Personnalisé</PresentationFormat>
  <Paragraphs>159</Paragraphs>
  <Slides>10</Slides>
  <Notes>10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Thème Office</vt:lpstr>
      <vt:lpstr>How INTOSAI  can contribute to the UN 2030 Agenda for Sustainable Development,? </vt:lpstr>
      <vt:lpstr>INTOSAI’s  current and past initiatives on SDGs</vt:lpstr>
      <vt:lpstr>INCOSAI 2016</vt:lpstr>
      <vt:lpstr>INTOSAI  4 approaches to SDGs</vt:lpstr>
      <vt:lpstr> AFROSAI position on INTOSAI approach to SDGs</vt:lpstr>
      <vt:lpstr>COMMENTS ON APPROACH N°1</vt:lpstr>
      <vt:lpstr>COMMENTS ON APPROACH N°2</vt:lpstr>
      <vt:lpstr>             COMMENTS ON APPROACH N°3</vt:lpstr>
      <vt:lpstr>COMMENTS ON APPROACH N°4</vt:lpstr>
      <vt:lpstr>Diapositive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INTOSAI  can contribute to the UN 2030 Agenda for Sustainable Development,?</dc:title>
  <dc:creator>freddy ndjemba</dc:creator>
  <cp:lastModifiedBy>HP</cp:lastModifiedBy>
  <cp:revision>27</cp:revision>
  <dcterms:created xsi:type="dcterms:W3CDTF">2016-09-10T13:46:03Z</dcterms:created>
  <dcterms:modified xsi:type="dcterms:W3CDTF">2016-09-12T07:45:17Z</dcterms:modified>
</cp:coreProperties>
</file>